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477500" cy="7505700"/>
  <p:notesSz cx="10477500" cy="750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156" y="656082"/>
            <a:ext cx="7081520" cy="627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203192"/>
            <a:ext cx="7334250" cy="187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875" y="1726311"/>
            <a:ext cx="455771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4622" y="1771909"/>
            <a:ext cx="3942715" cy="385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488" y="2173223"/>
            <a:ext cx="7958327" cy="51648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475975" cy="1600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8307"/>
            <a:ext cx="10475975" cy="1104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475975" cy="75056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475975" cy="7528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075" y="206019"/>
            <a:ext cx="8970010" cy="127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1038" y="2165755"/>
            <a:ext cx="5258434" cy="253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82C6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62350" y="6980301"/>
            <a:ext cx="3352800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3875" y="6980301"/>
            <a:ext cx="240982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43800" y="6980301"/>
            <a:ext cx="240982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2.jpg"/><Relationship Id="rId1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1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91.jpg"/><Relationship Id="rId7" Type="http://schemas.openxmlformats.org/officeDocument/2006/relationships/image" Target="../media/image95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jp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png"/><Relationship Id="rId5" Type="http://schemas.openxmlformats.org/officeDocument/2006/relationships/image" Target="../media/image7.png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5082" y="749045"/>
            <a:ext cx="224599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b="1" spc="375" dirty="0">
                <a:solidFill>
                  <a:srgbClr val="304899"/>
                </a:solidFill>
                <a:latin typeface="SimSun"/>
                <a:cs typeface="SimSun"/>
              </a:rPr>
              <a:t>乙型肝炎</a:t>
            </a:r>
            <a:endParaRPr sz="39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147" y="1556766"/>
            <a:ext cx="949642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spc="-365" dirty="0">
                <a:latin typeface="SimSun"/>
                <a:cs typeface="SimSun"/>
              </a:rPr>
              <a:t>您需要了解什么关于如何保持自己、家人和社区的健康</a:t>
            </a:r>
            <a:endParaRPr sz="345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79" y="6114288"/>
            <a:ext cx="1767839" cy="972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6952" y="6335267"/>
            <a:ext cx="2418588" cy="5425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77539" y="2510027"/>
            <a:ext cx="4128516" cy="34381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463783" cy="560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466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3853" y="1244294"/>
            <a:ext cx="5169535" cy="222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1100"/>
              </a:lnSpc>
              <a:spcBef>
                <a:spcPts val="95"/>
              </a:spcBef>
            </a:pPr>
            <a:r>
              <a:rPr sz="2750" spc="-215" dirty="0"/>
              <a:t>“ 如 果 有 人 不 知 道 自 己 感染 了 乙 型 肝 炎 ， 随 着 时 间</a:t>
            </a:r>
            <a:r>
              <a:rPr sz="2750" spc="-229" dirty="0"/>
              <a:t>的 推 移 ， 乙 型 肝 炎 可 能 会</a:t>
            </a:r>
            <a:r>
              <a:rPr sz="2750" spc="515" dirty="0"/>
              <a:t>导致肝损伤。</a:t>
            </a:r>
            <a:endParaRPr sz="2750"/>
          </a:p>
        </p:txBody>
      </p:sp>
      <p:sp>
        <p:nvSpPr>
          <p:cNvPr id="5" name="object 5"/>
          <p:cNvSpPr txBox="1"/>
          <p:nvPr/>
        </p:nvSpPr>
        <p:spPr>
          <a:xfrm>
            <a:off x="4673346" y="3863566"/>
            <a:ext cx="5607685" cy="277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1000"/>
              </a:lnSpc>
              <a:spcBef>
                <a:spcPts val="100"/>
              </a:spcBef>
            </a:pPr>
            <a:r>
              <a:rPr sz="2750" spc="-220" dirty="0">
                <a:solidFill>
                  <a:srgbClr val="082C6C"/>
                </a:solidFill>
                <a:latin typeface="SimSun"/>
                <a:cs typeface="SimSun"/>
              </a:rPr>
              <a:t>健 康 的 肝 脏 可 能 会 发 展 轻 微</a:t>
            </a:r>
            <a:r>
              <a:rPr sz="2750" spc="280" dirty="0">
                <a:solidFill>
                  <a:srgbClr val="082C6C"/>
                </a:solidFill>
                <a:latin typeface="SimSun"/>
                <a:cs typeface="SimSun"/>
              </a:rPr>
              <a:t>的炎症， 叫“ 纤维化” ， 它</a:t>
            </a:r>
            <a:r>
              <a:rPr sz="2750" spc="-240" dirty="0">
                <a:solidFill>
                  <a:srgbClr val="082C6C"/>
                </a:solidFill>
                <a:latin typeface="SimSun"/>
                <a:cs typeface="SimSun"/>
              </a:rPr>
              <a:t>可 能 会 继 续 发 展 为 严 重 的 炎</a:t>
            </a:r>
            <a:r>
              <a:rPr sz="2750" spc="415" dirty="0">
                <a:solidFill>
                  <a:srgbClr val="082C6C"/>
                </a:solidFill>
                <a:latin typeface="SimSun"/>
                <a:cs typeface="SimSun"/>
              </a:rPr>
              <a:t>症或疤痕， 叫“ 肝硬化” ，</a:t>
            </a:r>
            <a:r>
              <a:rPr sz="2750" spc="490" dirty="0">
                <a:solidFill>
                  <a:srgbClr val="082C6C"/>
                </a:solidFill>
                <a:latin typeface="SimSun"/>
                <a:cs typeface="SimSun"/>
              </a:rPr>
              <a:t>甚至肝癌。</a:t>
            </a:r>
            <a:endParaRPr sz="275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792223"/>
            <a:ext cx="3582924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4320" y="4230623"/>
            <a:ext cx="585470" cy="1126490"/>
            <a:chOff x="4084320" y="4230623"/>
            <a:chExt cx="585470" cy="1126490"/>
          </a:xfrm>
        </p:grpSpPr>
        <p:sp>
          <p:nvSpPr>
            <p:cNvPr id="3" name="object 3"/>
            <p:cNvSpPr/>
            <p:nvPr/>
          </p:nvSpPr>
          <p:spPr>
            <a:xfrm>
              <a:off x="4125468" y="4582286"/>
              <a:ext cx="411480" cy="774700"/>
            </a:xfrm>
            <a:custGeom>
              <a:avLst/>
              <a:gdLst/>
              <a:ahLst/>
              <a:cxnLst/>
              <a:rect l="l" t="t" r="r" b="b"/>
              <a:pathLst>
                <a:path w="411479" h="774700">
                  <a:moveTo>
                    <a:pt x="41148" y="90932"/>
                  </a:moveTo>
                  <a:lnTo>
                    <a:pt x="39878" y="87122"/>
                  </a:lnTo>
                  <a:lnTo>
                    <a:pt x="36703" y="85852"/>
                  </a:lnTo>
                  <a:lnTo>
                    <a:pt x="34163" y="83947"/>
                  </a:lnTo>
                  <a:lnTo>
                    <a:pt x="27178" y="77597"/>
                  </a:lnTo>
                  <a:lnTo>
                    <a:pt x="19050" y="68072"/>
                  </a:lnTo>
                  <a:lnTo>
                    <a:pt x="13335" y="55245"/>
                  </a:lnTo>
                  <a:lnTo>
                    <a:pt x="12065" y="45720"/>
                  </a:lnTo>
                  <a:lnTo>
                    <a:pt x="12700" y="34925"/>
                  </a:lnTo>
                  <a:lnTo>
                    <a:pt x="16510" y="24130"/>
                  </a:lnTo>
                  <a:lnTo>
                    <a:pt x="22098" y="12700"/>
                  </a:lnTo>
                  <a:lnTo>
                    <a:pt x="23368" y="9525"/>
                  </a:lnTo>
                  <a:lnTo>
                    <a:pt x="22733" y="6350"/>
                  </a:lnTo>
                  <a:lnTo>
                    <a:pt x="17145" y="2540"/>
                  </a:lnTo>
                  <a:lnTo>
                    <a:pt x="13335" y="3810"/>
                  </a:lnTo>
                  <a:lnTo>
                    <a:pt x="5080" y="19685"/>
                  </a:lnTo>
                  <a:lnTo>
                    <a:pt x="1270" y="33020"/>
                  </a:lnTo>
                  <a:lnTo>
                    <a:pt x="0" y="45720"/>
                  </a:lnTo>
                  <a:lnTo>
                    <a:pt x="1905" y="58420"/>
                  </a:lnTo>
                  <a:lnTo>
                    <a:pt x="8890" y="74422"/>
                  </a:lnTo>
                  <a:lnTo>
                    <a:pt x="18415" y="86487"/>
                  </a:lnTo>
                  <a:lnTo>
                    <a:pt x="27178" y="93472"/>
                  </a:lnTo>
                  <a:lnTo>
                    <a:pt x="32258" y="96647"/>
                  </a:lnTo>
                  <a:lnTo>
                    <a:pt x="36068" y="96647"/>
                  </a:lnTo>
                  <a:lnTo>
                    <a:pt x="37973" y="96012"/>
                  </a:lnTo>
                  <a:lnTo>
                    <a:pt x="41148" y="90932"/>
                  </a:lnTo>
                  <a:close/>
                </a:path>
                <a:path w="411479" h="774700">
                  <a:moveTo>
                    <a:pt x="61976" y="71247"/>
                  </a:moveTo>
                  <a:lnTo>
                    <a:pt x="60833" y="68072"/>
                  </a:lnTo>
                  <a:lnTo>
                    <a:pt x="46228" y="60325"/>
                  </a:lnTo>
                  <a:lnTo>
                    <a:pt x="42418" y="48260"/>
                  </a:lnTo>
                  <a:lnTo>
                    <a:pt x="41148" y="42545"/>
                  </a:lnTo>
                  <a:lnTo>
                    <a:pt x="41783" y="36195"/>
                  </a:lnTo>
                  <a:lnTo>
                    <a:pt x="43688" y="29845"/>
                  </a:lnTo>
                  <a:lnTo>
                    <a:pt x="46863" y="22860"/>
                  </a:lnTo>
                  <a:lnTo>
                    <a:pt x="48133" y="19685"/>
                  </a:lnTo>
                  <a:lnTo>
                    <a:pt x="47498" y="15875"/>
                  </a:lnTo>
                  <a:lnTo>
                    <a:pt x="41148" y="12700"/>
                  </a:lnTo>
                  <a:lnTo>
                    <a:pt x="37973" y="13970"/>
                  </a:lnTo>
                  <a:lnTo>
                    <a:pt x="36068" y="17145"/>
                  </a:lnTo>
                  <a:lnTo>
                    <a:pt x="32258" y="26035"/>
                  </a:lnTo>
                  <a:lnTo>
                    <a:pt x="29718" y="34925"/>
                  </a:lnTo>
                  <a:lnTo>
                    <a:pt x="29718" y="43815"/>
                  </a:lnTo>
                  <a:lnTo>
                    <a:pt x="53848" y="77597"/>
                  </a:lnTo>
                  <a:lnTo>
                    <a:pt x="57658" y="77597"/>
                  </a:lnTo>
                  <a:lnTo>
                    <a:pt x="59563" y="76327"/>
                  </a:lnTo>
                  <a:lnTo>
                    <a:pt x="61976" y="71247"/>
                  </a:lnTo>
                  <a:close/>
                </a:path>
                <a:path w="411479" h="774700">
                  <a:moveTo>
                    <a:pt x="411480" y="69342"/>
                  </a:moveTo>
                  <a:lnTo>
                    <a:pt x="269621" y="69342"/>
                  </a:lnTo>
                  <a:lnTo>
                    <a:pt x="262763" y="68707"/>
                  </a:lnTo>
                  <a:lnTo>
                    <a:pt x="251333" y="65532"/>
                  </a:lnTo>
                  <a:lnTo>
                    <a:pt x="249428" y="62357"/>
                  </a:lnTo>
                  <a:lnTo>
                    <a:pt x="251333" y="55880"/>
                  </a:lnTo>
                  <a:lnTo>
                    <a:pt x="254508" y="53975"/>
                  </a:lnTo>
                  <a:lnTo>
                    <a:pt x="295021" y="53975"/>
                  </a:lnTo>
                  <a:lnTo>
                    <a:pt x="300736" y="51435"/>
                  </a:lnTo>
                  <a:lnTo>
                    <a:pt x="312039" y="41910"/>
                  </a:lnTo>
                  <a:lnTo>
                    <a:pt x="312039" y="41275"/>
                  </a:lnTo>
                  <a:lnTo>
                    <a:pt x="262763" y="41275"/>
                  </a:lnTo>
                  <a:lnTo>
                    <a:pt x="254508" y="39370"/>
                  </a:lnTo>
                  <a:lnTo>
                    <a:pt x="252603" y="36195"/>
                  </a:lnTo>
                  <a:lnTo>
                    <a:pt x="253873" y="29845"/>
                  </a:lnTo>
                  <a:lnTo>
                    <a:pt x="257048" y="27305"/>
                  </a:lnTo>
                  <a:lnTo>
                    <a:pt x="281686" y="27305"/>
                  </a:lnTo>
                  <a:lnTo>
                    <a:pt x="286131" y="25400"/>
                  </a:lnTo>
                  <a:lnTo>
                    <a:pt x="296926" y="18415"/>
                  </a:lnTo>
                  <a:lnTo>
                    <a:pt x="298196" y="12700"/>
                  </a:lnTo>
                  <a:lnTo>
                    <a:pt x="205105" y="12700"/>
                  </a:lnTo>
                  <a:lnTo>
                    <a:pt x="203835" y="12065"/>
                  </a:lnTo>
                  <a:lnTo>
                    <a:pt x="195580" y="11430"/>
                  </a:lnTo>
                  <a:lnTo>
                    <a:pt x="187325" y="8890"/>
                  </a:lnTo>
                  <a:lnTo>
                    <a:pt x="179832" y="5715"/>
                  </a:lnTo>
                  <a:lnTo>
                    <a:pt x="172847" y="1905"/>
                  </a:lnTo>
                  <a:lnTo>
                    <a:pt x="88646" y="0"/>
                  </a:lnTo>
                  <a:lnTo>
                    <a:pt x="88646" y="700278"/>
                  </a:lnTo>
                  <a:lnTo>
                    <a:pt x="94996" y="729488"/>
                  </a:lnTo>
                  <a:lnTo>
                    <a:pt x="110109" y="752983"/>
                  </a:lnTo>
                  <a:lnTo>
                    <a:pt x="134239" y="768223"/>
                  </a:lnTo>
                  <a:lnTo>
                    <a:pt x="162687" y="774573"/>
                  </a:lnTo>
                  <a:lnTo>
                    <a:pt x="191135" y="768223"/>
                  </a:lnTo>
                  <a:lnTo>
                    <a:pt x="214630" y="752983"/>
                  </a:lnTo>
                  <a:lnTo>
                    <a:pt x="230378" y="729488"/>
                  </a:lnTo>
                  <a:lnTo>
                    <a:pt x="236093" y="700278"/>
                  </a:lnTo>
                  <a:lnTo>
                    <a:pt x="236093" y="162052"/>
                  </a:lnTo>
                  <a:lnTo>
                    <a:pt x="264033" y="162052"/>
                  </a:lnTo>
                  <a:lnTo>
                    <a:pt x="264033" y="700278"/>
                  </a:lnTo>
                  <a:lnTo>
                    <a:pt x="269621" y="729488"/>
                  </a:lnTo>
                  <a:lnTo>
                    <a:pt x="285496" y="752983"/>
                  </a:lnTo>
                  <a:lnTo>
                    <a:pt x="308864" y="768223"/>
                  </a:lnTo>
                  <a:lnTo>
                    <a:pt x="337439" y="774573"/>
                  </a:lnTo>
                  <a:lnTo>
                    <a:pt x="366522" y="768223"/>
                  </a:lnTo>
                  <a:lnTo>
                    <a:pt x="390017" y="752983"/>
                  </a:lnTo>
                  <a:lnTo>
                    <a:pt x="405765" y="729488"/>
                  </a:lnTo>
                  <a:lnTo>
                    <a:pt x="411480" y="700278"/>
                  </a:lnTo>
                  <a:lnTo>
                    <a:pt x="411480" y="162052"/>
                  </a:lnTo>
                  <a:lnTo>
                    <a:pt x="411480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2478" y="4538471"/>
              <a:ext cx="204470" cy="113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952" y="4591811"/>
              <a:ext cx="97534" cy="1097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84320" y="4230623"/>
              <a:ext cx="585470" cy="341630"/>
            </a:xfrm>
            <a:custGeom>
              <a:avLst/>
              <a:gdLst/>
              <a:ahLst/>
              <a:cxnLst/>
              <a:rect l="l" t="t" r="r" b="b"/>
              <a:pathLst>
                <a:path w="585470" h="341629">
                  <a:moveTo>
                    <a:pt x="420369" y="0"/>
                  </a:moveTo>
                  <a:lnTo>
                    <a:pt x="396875" y="31114"/>
                  </a:lnTo>
                  <a:lnTo>
                    <a:pt x="367156" y="54609"/>
                  </a:lnTo>
                  <a:lnTo>
                    <a:pt x="330962" y="70612"/>
                  </a:lnTo>
                  <a:lnTo>
                    <a:pt x="291083" y="75692"/>
                  </a:lnTo>
                  <a:lnTo>
                    <a:pt x="254888" y="71246"/>
                  </a:lnTo>
                  <a:lnTo>
                    <a:pt x="222503" y="59181"/>
                  </a:lnTo>
                  <a:lnTo>
                    <a:pt x="194055" y="39369"/>
                  </a:lnTo>
                  <a:lnTo>
                    <a:pt x="170560" y="13335"/>
                  </a:lnTo>
                  <a:lnTo>
                    <a:pt x="140715" y="19050"/>
                  </a:lnTo>
                  <a:lnTo>
                    <a:pt x="100837" y="41275"/>
                  </a:lnTo>
                  <a:lnTo>
                    <a:pt x="72262" y="69976"/>
                  </a:lnTo>
                  <a:lnTo>
                    <a:pt x="48132" y="107442"/>
                  </a:lnTo>
                  <a:lnTo>
                    <a:pt x="27939" y="153162"/>
                  </a:lnTo>
                  <a:lnTo>
                    <a:pt x="5714" y="243458"/>
                  </a:lnTo>
                  <a:lnTo>
                    <a:pt x="0" y="282828"/>
                  </a:lnTo>
                  <a:lnTo>
                    <a:pt x="0" y="292481"/>
                  </a:lnTo>
                  <a:lnTo>
                    <a:pt x="11429" y="319786"/>
                  </a:lnTo>
                  <a:lnTo>
                    <a:pt x="46227" y="335661"/>
                  </a:lnTo>
                  <a:lnTo>
                    <a:pt x="285368" y="341375"/>
                  </a:lnTo>
                  <a:lnTo>
                    <a:pt x="303656" y="337565"/>
                  </a:lnTo>
                  <a:lnTo>
                    <a:pt x="318896" y="328040"/>
                  </a:lnTo>
                  <a:lnTo>
                    <a:pt x="329056" y="312800"/>
                  </a:lnTo>
                  <a:lnTo>
                    <a:pt x="333501" y="295020"/>
                  </a:lnTo>
                  <a:lnTo>
                    <a:pt x="329691" y="275844"/>
                  </a:lnTo>
                  <a:lnTo>
                    <a:pt x="320166" y="260603"/>
                  </a:lnTo>
                  <a:lnTo>
                    <a:pt x="304926" y="249808"/>
                  </a:lnTo>
                  <a:lnTo>
                    <a:pt x="286638" y="245999"/>
                  </a:lnTo>
                  <a:lnTo>
                    <a:pt x="102742" y="241553"/>
                  </a:lnTo>
                  <a:lnTo>
                    <a:pt x="111632" y="205358"/>
                  </a:lnTo>
                  <a:lnTo>
                    <a:pt x="117347" y="186944"/>
                  </a:lnTo>
                  <a:lnTo>
                    <a:pt x="129285" y="156971"/>
                  </a:lnTo>
                  <a:lnTo>
                    <a:pt x="129285" y="228853"/>
                  </a:lnTo>
                  <a:lnTo>
                    <a:pt x="213613" y="230758"/>
                  </a:lnTo>
                  <a:lnTo>
                    <a:pt x="217424" y="225678"/>
                  </a:lnTo>
                  <a:lnTo>
                    <a:pt x="248538" y="202819"/>
                  </a:lnTo>
                  <a:lnTo>
                    <a:pt x="304926" y="186944"/>
                  </a:lnTo>
                  <a:lnTo>
                    <a:pt x="339851" y="185038"/>
                  </a:lnTo>
                  <a:lnTo>
                    <a:pt x="365251" y="185674"/>
                  </a:lnTo>
                  <a:lnTo>
                    <a:pt x="390525" y="187578"/>
                  </a:lnTo>
                  <a:lnTo>
                    <a:pt x="415925" y="190119"/>
                  </a:lnTo>
                  <a:lnTo>
                    <a:pt x="452754" y="195199"/>
                  </a:lnTo>
                  <a:lnTo>
                    <a:pt x="452754" y="130301"/>
                  </a:lnTo>
                  <a:lnTo>
                    <a:pt x="465963" y="156971"/>
                  </a:lnTo>
                  <a:lnTo>
                    <a:pt x="479932" y="199644"/>
                  </a:lnTo>
                  <a:lnTo>
                    <a:pt x="481838" y="205994"/>
                  </a:lnTo>
                  <a:lnTo>
                    <a:pt x="483107" y="212344"/>
                  </a:lnTo>
                  <a:lnTo>
                    <a:pt x="384175" y="200913"/>
                  </a:lnTo>
                  <a:lnTo>
                    <a:pt x="329056" y="198374"/>
                  </a:lnTo>
                  <a:lnTo>
                    <a:pt x="277749" y="205994"/>
                  </a:lnTo>
                  <a:lnTo>
                    <a:pt x="235838" y="227583"/>
                  </a:lnTo>
                  <a:lnTo>
                    <a:pt x="234568" y="228853"/>
                  </a:lnTo>
                  <a:lnTo>
                    <a:pt x="232028" y="230758"/>
                  </a:lnTo>
                  <a:lnTo>
                    <a:pt x="286638" y="232028"/>
                  </a:lnTo>
                  <a:lnTo>
                    <a:pt x="329691" y="251078"/>
                  </a:lnTo>
                  <a:lnTo>
                    <a:pt x="346837" y="294386"/>
                  </a:lnTo>
                  <a:lnTo>
                    <a:pt x="366521" y="295020"/>
                  </a:lnTo>
                  <a:lnTo>
                    <a:pt x="386079" y="296925"/>
                  </a:lnTo>
                  <a:lnTo>
                    <a:pt x="427354" y="302006"/>
                  </a:lnTo>
                  <a:lnTo>
                    <a:pt x="472947" y="307086"/>
                  </a:lnTo>
                  <a:lnTo>
                    <a:pt x="511682" y="308356"/>
                  </a:lnTo>
                  <a:lnTo>
                    <a:pt x="568070" y="286765"/>
                  </a:lnTo>
                  <a:lnTo>
                    <a:pt x="585215" y="247269"/>
                  </a:lnTo>
                  <a:lnTo>
                    <a:pt x="582040" y="216153"/>
                  </a:lnTo>
                  <a:lnTo>
                    <a:pt x="571880" y="173608"/>
                  </a:lnTo>
                  <a:lnTo>
                    <a:pt x="543940" y="97281"/>
                  </a:lnTo>
                  <a:lnTo>
                    <a:pt x="510413" y="47625"/>
                  </a:lnTo>
                  <a:lnTo>
                    <a:pt x="444500" y="4445"/>
                  </a:lnTo>
                  <a:lnTo>
                    <a:pt x="4203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41291" y="3904488"/>
            <a:ext cx="434340" cy="388620"/>
            <a:chOff x="4241291" y="3904488"/>
            <a:chExt cx="434340" cy="3886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799" y="3904488"/>
              <a:ext cx="179832" cy="960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41291" y="4024884"/>
              <a:ext cx="233679" cy="268605"/>
            </a:xfrm>
            <a:custGeom>
              <a:avLst/>
              <a:gdLst/>
              <a:ahLst/>
              <a:cxnLst/>
              <a:rect l="l" t="t" r="r" b="b"/>
              <a:pathLst>
                <a:path w="233679" h="268604">
                  <a:moveTo>
                    <a:pt x="134366" y="0"/>
                  </a:moveTo>
                  <a:lnTo>
                    <a:pt x="91948" y="6985"/>
                  </a:lnTo>
                  <a:lnTo>
                    <a:pt x="55118" y="26035"/>
                  </a:lnTo>
                  <a:lnTo>
                    <a:pt x="26035" y="55117"/>
                  </a:lnTo>
                  <a:lnTo>
                    <a:pt x="6985" y="91948"/>
                  </a:lnTo>
                  <a:lnTo>
                    <a:pt x="0" y="133857"/>
                  </a:lnTo>
                  <a:lnTo>
                    <a:pt x="6985" y="176275"/>
                  </a:lnTo>
                  <a:lnTo>
                    <a:pt x="26035" y="213105"/>
                  </a:lnTo>
                  <a:lnTo>
                    <a:pt x="55118" y="242188"/>
                  </a:lnTo>
                  <a:lnTo>
                    <a:pt x="91948" y="261238"/>
                  </a:lnTo>
                  <a:lnTo>
                    <a:pt x="134366" y="268223"/>
                  </a:lnTo>
                  <a:lnTo>
                    <a:pt x="176784" y="261238"/>
                  </a:lnTo>
                  <a:lnTo>
                    <a:pt x="213613" y="242188"/>
                  </a:lnTo>
                  <a:lnTo>
                    <a:pt x="233172" y="223265"/>
                  </a:lnTo>
                  <a:lnTo>
                    <a:pt x="76073" y="223265"/>
                  </a:lnTo>
                  <a:lnTo>
                    <a:pt x="64008" y="209930"/>
                  </a:lnTo>
                  <a:lnTo>
                    <a:pt x="73533" y="202945"/>
                  </a:lnTo>
                  <a:lnTo>
                    <a:pt x="99441" y="190245"/>
                  </a:lnTo>
                  <a:lnTo>
                    <a:pt x="145161" y="178815"/>
                  </a:lnTo>
                  <a:lnTo>
                    <a:pt x="211074" y="176275"/>
                  </a:lnTo>
                  <a:lnTo>
                    <a:pt x="211074" y="24764"/>
                  </a:lnTo>
                  <a:lnTo>
                    <a:pt x="176784" y="6985"/>
                  </a:lnTo>
                  <a:lnTo>
                    <a:pt x="134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7364" y="4049649"/>
              <a:ext cx="192659" cy="198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51171" y="4052824"/>
              <a:ext cx="81915" cy="36195"/>
            </a:xfrm>
            <a:custGeom>
              <a:avLst/>
              <a:gdLst/>
              <a:ahLst/>
              <a:cxnLst/>
              <a:rect l="l" t="t" r="r" b="b"/>
              <a:pathLst>
                <a:path w="81914" h="36195">
                  <a:moveTo>
                    <a:pt x="48894" y="0"/>
                  </a:moveTo>
                  <a:lnTo>
                    <a:pt x="21589" y="6985"/>
                  </a:lnTo>
                  <a:lnTo>
                    <a:pt x="0" y="24002"/>
                  </a:lnTo>
                  <a:lnTo>
                    <a:pt x="34289" y="29083"/>
                  </a:lnTo>
                  <a:lnTo>
                    <a:pt x="60198" y="35433"/>
                  </a:lnTo>
                  <a:lnTo>
                    <a:pt x="76073" y="36067"/>
                  </a:lnTo>
                  <a:lnTo>
                    <a:pt x="81787" y="22733"/>
                  </a:lnTo>
                  <a:lnTo>
                    <a:pt x="72262" y="5079"/>
                  </a:lnTo>
                  <a:lnTo>
                    <a:pt x="48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841747" y="4264152"/>
            <a:ext cx="789940" cy="707390"/>
          </a:xfrm>
          <a:custGeom>
            <a:avLst/>
            <a:gdLst/>
            <a:ahLst/>
            <a:cxnLst/>
            <a:rect l="l" t="t" r="r" b="b"/>
            <a:pathLst>
              <a:path w="789939" h="707389">
                <a:moveTo>
                  <a:pt x="451485" y="0"/>
                </a:moveTo>
                <a:lnTo>
                  <a:pt x="451485" y="28575"/>
                </a:lnTo>
                <a:lnTo>
                  <a:pt x="442594" y="72517"/>
                </a:lnTo>
                <a:lnTo>
                  <a:pt x="418464" y="108077"/>
                </a:lnTo>
                <a:lnTo>
                  <a:pt x="382397" y="132842"/>
                </a:lnTo>
                <a:lnTo>
                  <a:pt x="294893" y="150749"/>
                </a:lnTo>
                <a:lnTo>
                  <a:pt x="258699" y="174879"/>
                </a:lnTo>
                <a:lnTo>
                  <a:pt x="234568" y="210439"/>
                </a:lnTo>
                <a:lnTo>
                  <a:pt x="225678" y="254381"/>
                </a:lnTo>
                <a:lnTo>
                  <a:pt x="226949" y="269621"/>
                </a:lnTo>
                <a:lnTo>
                  <a:pt x="230124" y="284225"/>
                </a:lnTo>
                <a:lnTo>
                  <a:pt x="235203" y="298196"/>
                </a:lnTo>
                <a:lnTo>
                  <a:pt x="241553" y="311023"/>
                </a:lnTo>
                <a:lnTo>
                  <a:pt x="225678" y="311023"/>
                </a:lnTo>
                <a:lnTo>
                  <a:pt x="181990" y="319913"/>
                </a:lnTo>
                <a:lnTo>
                  <a:pt x="146430" y="344678"/>
                </a:lnTo>
                <a:lnTo>
                  <a:pt x="121792" y="380238"/>
                </a:lnTo>
                <a:lnTo>
                  <a:pt x="112902" y="424180"/>
                </a:lnTo>
                <a:lnTo>
                  <a:pt x="114173" y="439420"/>
                </a:lnTo>
                <a:lnTo>
                  <a:pt x="117348" y="454025"/>
                </a:lnTo>
                <a:lnTo>
                  <a:pt x="122427" y="467995"/>
                </a:lnTo>
                <a:lnTo>
                  <a:pt x="128777" y="480695"/>
                </a:lnTo>
                <a:lnTo>
                  <a:pt x="112902" y="480695"/>
                </a:lnTo>
                <a:lnTo>
                  <a:pt x="69087" y="489712"/>
                </a:lnTo>
                <a:lnTo>
                  <a:pt x="33654" y="514477"/>
                </a:lnTo>
                <a:lnTo>
                  <a:pt x="8889" y="550037"/>
                </a:lnTo>
                <a:lnTo>
                  <a:pt x="0" y="593979"/>
                </a:lnTo>
                <a:lnTo>
                  <a:pt x="8889" y="637794"/>
                </a:lnTo>
                <a:lnTo>
                  <a:pt x="33654" y="674116"/>
                </a:lnTo>
                <a:lnTo>
                  <a:pt x="69087" y="698246"/>
                </a:lnTo>
                <a:lnTo>
                  <a:pt x="112902" y="707136"/>
                </a:lnTo>
                <a:lnTo>
                  <a:pt x="677163" y="707136"/>
                </a:lnTo>
                <a:lnTo>
                  <a:pt x="720978" y="698246"/>
                </a:lnTo>
                <a:lnTo>
                  <a:pt x="756412" y="674116"/>
                </a:lnTo>
                <a:lnTo>
                  <a:pt x="780541" y="637794"/>
                </a:lnTo>
                <a:lnTo>
                  <a:pt x="789431" y="593979"/>
                </a:lnTo>
                <a:lnTo>
                  <a:pt x="780541" y="550037"/>
                </a:lnTo>
                <a:lnTo>
                  <a:pt x="756412" y="514477"/>
                </a:lnTo>
                <a:lnTo>
                  <a:pt x="720978" y="489712"/>
                </a:lnTo>
                <a:lnTo>
                  <a:pt x="677163" y="480695"/>
                </a:lnTo>
                <a:lnTo>
                  <a:pt x="661288" y="480695"/>
                </a:lnTo>
                <a:lnTo>
                  <a:pt x="667638" y="467995"/>
                </a:lnTo>
                <a:lnTo>
                  <a:pt x="672718" y="454025"/>
                </a:lnTo>
                <a:lnTo>
                  <a:pt x="675893" y="439420"/>
                </a:lnTo>
                <a:lnTo>
                  <a:pt x="677163" y="424180"/>
                </a:lnTo>
                <a:lnTo>
                  <a:pt x="668274" y="380238"/>
                </a:lnTo>
                <a:lnTo>
                  <a:pt x="643636" y="344678"/>
                </a:lnTo>
                <a:lnTo>
                  <a:pt x="608076" y="319913"/>
                </a:lnTo>
                <a:lnTo>
                  <a:pt x="564388" y="311023"/>
                </a:lnTo>
                <a:lnTo>
                  <a:pt x="532638" y="311023"/>
                </a:lnTo>
                <a:lnTo>
                  <a:pt x="545973" y="285496"/>
                </a:lnTo>
                <a:lnTo>
                  <a:pt x="556132" y="257556"/>
                </a:lnTo>
                <a:lnTo>
                  <a:pt x="561848" y="228346"/>
                </a:lnTo>
                <a:lnTo>
                  <a:pt x="564388" y="198374"/>
                </a:lnTo>
                <a:lnTo>
                  <a:pt x="558673" y="149479"/>
                </a:lnTo>
                <a:lnTo>
                  <a:pt x="544067" y="103631"/>
                </a:lnTo>
                <a:lnTo>
                  <a:pt x="519938" y="62992"/>
                </a:lnTo>
                <a:lnTo>
                  <a:pt x="488823" y="27940"/>
                </a:lnTo>
                <a:lnTo>
                  <a:pt x="451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798820" y="4250435"/>
            <a:ext cx="864235" cy="838200"/>
            <a:chOff x="5798820" y="4250435"/>
            <a:chExt cx="864235" cy="83820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8820" y="4315967"/>
              <a:ext cx="864107" cy="7056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16396" y="4250435"/>
              <a:ext cx="29209" cy="838200"/>
            </a:xfrm>
            <a:custGeom>
              <a:avLst/>
              <a:gdLst/>
              <a:ahLst/>
              <a:cxnLst/>
              <a:rect l="l" t="t" r="r" b="b"/>
              <a:pathLst>
                <a:path w="29210" h="838200">
                  <a:moveTo>
                    <a:pt x="28956" y="774700"/>
                  </a:moveTo>
                  <a:lnTo>
                    <a:pt x="21971" y="767715"/>
                  </a:lnTo>
                  <a:lnTo>
                    <a:pt x="6985" y="767715"/>
                  </a:lnTo>
                  <a:lnTo>
                    <a:pt x="0" y="774700"/>
                  </a:lnTo>
                  <a:lnTo>
                    <a:pt x="0" y="831215"/>
                  </a:lnTo>
                  <a:lnTo>
                    <a:pt x="6985" y="838200"/>
                  </a:lnTo>
                  <a:lnTo>
                    <a:pt x="21971" y="838200"/>
                  </a:lnTo>
                  <a:lnTo>
                    <a:pt x="28956" y="831215"/>
                  </a:lnTo>
                  <a:lnTo>
                    <a:pt x="28956" y="774700"/>
                  </a:lnTo>
                  <a:close/>
                </a:path>
                <a:path w="29210" h="838200">
                  <a:moveTo>
                    <a:pt x="28956" y="6350"/>
                  </a:moveTo>
                  <a:lnTo>
                    <a:pt x="21971" y="0"/>
                  </a:lnTo>
                  <a:lnTo>
                    <a:pt x="6985" y="0"/>
                  </a:lnTo>
                  <a:lnTo>
                    <a:pt x="0" y="6350"/>
                  </a:lnTo>
                  <a:lnTo>
                    <a:pt x="0" y="62865"/>
                  </a:lnTo>
                  <a:lnTo>
                    <a:pt x="6985" y="69850"/>
                  </a:lnTo>
                  <a:lnTo>
                    <a:pt x="21971" y="69850"/>
                  </a:lnTo>
                  <a:lnTo>
                    <a:pt x="28956" y="62865"/>
                  </a:lnTo>
                  <a:lnTo>
                    <a:pt x="28956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912864" y="4174235"/>
            <a:ext cx="896619" cy="1083945"/>
            <a:chOff x="6912864" y="4174235"/>
            <a:chExt cx="896619" cy="108394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8540" y="4174235"/>
              <a:ext cx="220979" cy="2194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912864" y="4296155"/>
              <a:ext cx="896619" cy="962025"/>
            </a:xfrm>
            <a:custGeom>
              <a:avLst/>
              <a:gdLst/>
              <a:ahLst/>
              <a:cxnLst/>
              <a:rect l="l" t="t" r="r" b="b"/>
              <a:pathLst>
                <a:path w="896620" h="962025">
                  <a:moveTo>
                    <a:pt x="578358" y="452247"/>
                  </a:moveTo>
                  <a:lnTo>
                    <a:pt x="563753" y="419862"/>
                  </a:lnTo>
                  <a:lnTo>
                    <a:pt x="463931" y="310007"/>
                  </a:lnTo>
                  <a:lnTo>
                    <a:pt x="463931" y="231775"/>
                  </a:lnTo>
                  <a:lnTo>
                    <a:pt x="463931" y="100965"/>
                  </a:lnTo>
                  <a:lnTo>
                    <a:pt x="453771" y="63500"/>
                  </a:lnTo>
                  <a:lnTo>
                    <a:pt x="428371" y="31115"/>
                  </a:lnTo>
                  <a:lnTo>
                    <a:pt x="392811" y="8890"/>
                  </a:lnTo>
                  <a:lnTo>
                    <a:pt x="352679" y="0"/>
                  </a:lnTo>
                  <a:lnTo>
                    <a:pt x="312674" y="8890"/>
                  </a:lnTo>
                  <a:lnTo>
                    <a:pt x="48895" y="151130"/>
                  </a:lnTo>
                  <a:lnTo>
                    <a:pt x="11430" y="189865"/>
                  </a:lnTo>
                  <a:lnTo>
                    <a:pt x="0" y="240665"/>
                  </a:lnTo>
                  <a:lnTo>
                    <a:pt x="0" y="872109"/>
                  </a:lnTo>
                  <a:lnTo>
                    <a:pt x="6985" y="911479"/>
                  </a:lnTo>
                  <a:lnTo>
                    <a:pt x="25400" y="939419"/>
                  </a:lnTo>
                  <a:lnTo>
                    <a:pt x="52070" y="955929"/>
                  </a:lnTo>
                  <a:lnTo>
                    <a:pt x="82042" y="961644"/>
                  </a:lnTo>
                  <a:lnTo>
                    <a:pt x="111887" y="955929"/>
                  </a:lnTo>
                  <a:lnTo>
                    <a:pt x="137922" y="938784"/>
                  </a:lnTo>
                  <a:lnTo>
                    <a:pt x="156972" y="910844"/>
                  </a:lnTo>
                  <a:lnTo>
                    <a:pt x="163957" y="870839"/>
                  </a:lnTo>
                  <a:lnTo>
                    <a:pt x="163957" y="338582"/>
                  </a:lnTo>
                  <a:lnTo>
                    <a:pt x="360934" y="231775"/>
                  </a:lnTo>
                  <a:lnTo>
                    <a:pt x="360934" y="332232"/>
                  </a:lnTo>
                  <a:lnTo>
                    <a:pt x="486156" y="490347"/>
                  </a:lnTo>
                  <a:lnTo>
                    <a:pt x="517906" y="507492"/>
                  </a:lnTo>
                  <a:lnTo>
                    <a:pt x="548513" y="502412"/>
                  </a:lnTo>
                  <a:lnTo>
                    <a:pt x="570738" y="481457"/>
                  </a:lnTo>
                  <a:lnTo>
                    <a:pt x="578358" y="452247"/>
                  </a:lnTo>
                  <a:close/>
                </a:path>
                <a:path w="896620" h="962025">
                  <a:moveTo>
                    <a:pt x="896112" y="234950"/>
                  </a:moveTo>
                  <a:lnTo>
                    <a:pt x="546608" y="234315"/>
                  </a:lnTo>
                  <a:lnTo>
                    <a:pt x="518541" y="242570"/>
                  </a:lnTo>
                  <a:lnTo>
                    <a:pt x="502666" y="263652"/>
                  </a:lnTo>
                  <a:lnTo>
                    <a:pt x="500126" y="290322"/>
                  </a:lnTo>
                  <a:lnTo>
                    <a:pt x="512826" y="316357"/>
                  </a:lnTo>
                  <a:lnTo>
                    <a:pt x="722630" y="550037"/>
                  </a:lnTo>
                  <a:lnTo>
                    <a:pt x="896112" y="550037"/>
                  </a:lnTo>
                  <a:lnTo>
                    <a:pt x="896112" y="2349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8080" y="4379975"/>
              <a:ext cx="105155" cy="178307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8305800" y="4287011"/>
            <a:ext cx="757555" cy="890269"/>
          </a:xfrm>
          <a:custGeom>
            <a:avLst/>
            <a:gdLst/>
            <a:ahLst/>
            <a:cxnLst/>
            <a:rect l="l" t="t" r="r" b="b"/>
            <a:pathLst>
              <a:path w="757554" h="890270">
                <a:moveTo>
                  <a:pt x="587756" y="121920"/>
                </a:moveTo>
                <a:lnTo>
                  <a:pt x="587629" y="111760"/>
                </a:lnTo>
                <a:lnTo>
                  <a:pt x="587121" y="103505"/>
                </a:lnTo>
                <a:lnTo>
                  <a:pt x="578866" y="97155"/>
                </a:lnTo>
                <a:lnTo>
                  <a:pt x="569976" y="97155"/>
                </a:lnTo>
                <a:lnTo>
                  <a:pt x="384429" y="111760"/>
                </a:lnTo>
                <a:lnTo>
                  <a:pt x="375539" y="113030"/>
                </a:lnTo>
                <a:lnTo>
                  <a:pt x="368554" y="120650"/>
                </a:lnTo>
                <a:lnTo>
                  <a:pt x="368554" y="129540"/>
                </a:lnTo>
                <a:lnTo>
                  <a:pt x="369824" y="138430"/>
                </a:lnTo>
                <a:lnTo>
                  <a:pt x="377444" y="145415"/>
                </a:lnTo>
                <a:lnTo>
                  <a:pt x="386969" y="145415"/>
                </a:lnTo>
                <a:lnTo>
                  <a:pt x="571881" y="130810"/>
                </a:lnTo>
                <a:lnTo>
                  <a:pt x="581406" y="129540"/>
                </a:lnTo>
                <a:lnTo>
                  <a:pt x="587756" y="121920"/>
                </a:lnTo>
                <a:close/>
              </a:path>
              <a:path w="757554" h="890270">
                <a:moveTo>
                  <a:pt x="757428" y="10795"/>
                </a:moveTo>
                <a:lnTo>
                  <a:pt x="755523" y="6350"/>
                </a:lnTo>
                <a:lnTo>
                  <a:pt x="751713" y="4445"/>
                </a:lnTo>
                <a:lnTo>
                  <a:pt x="748538" y="635"/>
                </a:lnTo>
                <a:lnTo>
                  <a:pt x="744093" y="0"/>
                </a:lnTo>
                <a:lnTo>
                  <a:pt x="739648" y="0"/>
                </a:lnTo>
                <a:lnTo>
                  <a:pt x="723773" y="1270"/>
                </a:lnTo>
                <a:lnTo>
                  <a:pt x="723773" y="34925"/>
                </a:lnTo>
                <a:lnTo>
                  <a:pt x="723773" y="339598"/>
                </a:lnTo>
                <a:lnTo>
                  <a:pt x="695833" y="352933"/>
                </a:lnTo>
                <a:lnTo>
                  <a:pt x="653161" y="361188"/>
                </a:lnTo>
                <a:lnTo>
                  <a:pt x="601091" y="364363"/>
                </a:lnTo>
                <a:lnTo>
                  <a:pt x="540131" y="364363"/>
                </a:lnTo>
                <a:lnTo>
                  <a:pt x="479171" y="361188"/>
                </a:lnTo>
                <a:lnTo>
                  <a:pt x="421259" y="356108"/>
                </a:lnTo>
                <a:lnTo>
                  <a:pt x="371094" y="349758"/>
                </a:lnTo>
                <a:lnTo>
                  <a:pt x="332359" y="342138"/>
                </a:lnTo>
                <a:lnTo>
                  <a:pt x="305689" y="331978"/>
                </a:lnTo>
                <a:lnTo>
                  <a:pt x="297434" y="331978"/>
                </a:lnTo>
                <a:lnTo>
                  <a:pt x="286004" y="340868"/>
                </a:lnTo>
                <a:lnTo>
                  <a:pt x="283972" y="347853"/>
                </a:lnTo>
                <a:lnTo>
                  <a:pt x="286004" y="354203"/>
                </a:lnTo>
                <a:lnTo>
                  <a:pt x="297434" y="396748"/>
                </a:lnTo>
                <a:lnTo>
                  <a:pt x="305054" y="444373"/>
                </a:lnTo>
                <a:lnTo>
                  <a:pt x="309499" y="495808"/>
                </a:lnTo>
                <a:lnTo>
                  <a:pt x="310769" y="549783"/>
                </a:lnTo>
                <a:lnTo>
                  <a:pt x="308864" y="604393"/>
                </a:lnTo>
                <a:lnTo>
                  <a:pt x="303784" y="659638"/>
                </a:lnTo>
                <a:lnTo>
                  <a:pt x="296799" y="713486"/>
                </a:lnTo>
                <a:lnTo>
                  <a:pt x="287274" y="764921"/>
                </a:lnTo>
                <a:lnTo>
                  <a:pt x="275717" y="812546"/>
                </a:lnTo>
                <a:lnTo>
                  <a:pt x="262382" y="855091"/>
                </a:lnTo>
                <a:lnTo>
                  <a:pt x="85725" y="855091"/>
                </a:lnTo>
                <a:lnTo>
                  <a:pt x="33655" y="265303"/>
                </a:lnTo>
                <a:lnTo>
                  <a:pt x="40640" y="204470"/>
                </a:lnTo>
                <a:lnTo>
                  <a:pt x="71120" y="149860"/>
                </a:lnTo>
                <a:lnTo>
                  <a:pt x="102362" y="120650"/>
                </a:lnTo>
                <a:lnTo>
                  <a:pt x="140462" y="97790"/>
                </a:lnTo>
                <a:lnTo>
                  <a:pt x="183007" y="81280"/>
                </a:lnTo>
                <a:lnTo>
                  <a:pt x="228727" y="73025"/>
                </a:lnTo>
                <a:lnTo>
                  <a:pt x="723773" y="34925"/>
                </a:lnTo>
                <a:lnTo>
                  <a:pt x="723773" y="1270"/>
                </a:lnTo>
                <a:lnTo>
                  <a:pt x="224917" y="40640"/>
                </a:lnTo>
                <a:lnTo>
                  <a:pt x="173482" y="49530"/>
                </a:lnTo>
                <a:lnTo>
                  <a:pt x="124587" y="67945"/>
                </a:lnTo>
                <a:lnTo>
                  <a:pt x="81280" y="94615"/>
                </a:lnTo>
                <a:lnTo>
                  <a:pt x="45085" y="128270"/>
                </a:lnTo>
                <a:lnTo>
                  <a:pt x="23495" y="160655"/>
                </a:lnTo>
                <a:lnTo>
                  <a:pt x="635" y="231013"/>
                </a:lnTo>
                <a:lnTo>
                  <a:pt x="0" y="268478"/>
                </a:lnTo>
                <a:lnTo>
                  <a:pt x="53340" y="874141"/>
                </a:lnTo>
                <a:lnTo>
                  <a:pt x="54610" y="883031"/>
                </a:lnTo>
                <a:lnTo>
                  <a:pt x="60960" y="890016"/>
                </a:lnTo>
                <a:lnTo>
                  <a:pt x="281432" y="890016"/>
                </a:lnTo>
                <a:lnTo>
                  <a:pt x="288544" y="885571"/>
                </a:lnTo>
                <a:lnTo>
                  <a:pt x="290449" y="878586"/>
                </a:lnTo>
                <a:lnTo>
                  <a:pt x="298704" y="855091"/>
                </a:lnTo>
                <a:lnTo>
                  <a:pt x="316484" y="791591"/>
                </a:lnTo>
                <a:lnTo>
                  <a:pt x="327279" y="742061"/>
                </a:lnTo>
                <a:lnTo>
                  <a:pt x="335534" y="689356"/>
                </a:lnTo>
                <a:lnTo>
                  <a:pt x="341249" y="635508"/>
                </a:lnTo>
                <a:lnTo>
                  <a:pt x="344424" y="580263"/>
                </a:lnTo>
                <a:lnTo>
                  <a:pt x="345059" y="525653"/>
                </a:lnTo>
                <a:lnTo>
                  <a:pt x="342519" y="472313"/>
                </a:lnTo>
                <a:lnTo>
                  <a:pt x="336804" y="421513"/>
                </a:lnTo>
                <a:lnTo>
                  <a:pt x="327914" y="374523"/>
                </a:lnTo>
                <a:lnTo>
                  <a:pt x="367284" y="382143"/>
                </a:lnTo>
                <a:lnTo>
                  <a:pt x="416179" y="389128"/>
                </a:lnTo>
                <a:lnTo>
                  <a:pt x="472059" y="394208"/>
                </a:lnTo>
                <a:lnTo>
                  <a:pt x="530606" y="398018"/>
                </a:lnTo>
                <a:lnTo>
                  <a:pt x="588391" y="398018"/>
                </a:lnTo>
                <a:lnTo>
                  <a:pt x="643636" y="394843"/>
                </a:lnTo>
                <a:lnTo>
                  <a:pt x="691388" y="387223"/>
                </a:lnTo>
                <a:lnTo>
                  <a:pt x="729488" y="375158"/>
                </a:lnTo>
                <a:lnTo>
                  <a:pt x="730123" y="374523"/>
                </a:lnTo>
                <a:lnTo>
                  <a:pt x="743458" y="364363"/>
                </a:lnTo>
                <a:lnTo>
                  <a:pt x="754253" y="356743"/>
                </a:lnTo>
                <a:lnTo>
                  <a:pt x="756793" y="353568"/>
                </a:lnTo>
                <a:lnTo>
                  <a:pt x="757428" y="349758"/>
                </a:lnTo>
                <a:lnTo>
                  <a:pt x="757428" y="10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046719" y="4163567"/>
            <a:ext cx="311150" cy="384175"/>
            <a:chOff x="8046719" y="4163567"/>
            <a:chExt cx="311150" cy="38417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6719" y="4453129"/>
              <a:ext cx="198120" cy="9448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5967" y="4163567"/>
              <a:ext cx="231648" cy="2682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361931" y="4207764"/>
            <a:ext cx="733425" cy="922019"/>
            <a:chOff x="9361931" y="4207764"/>
            <a:chExt cx="733425" cy="922019"/>
          </a:xfrm>
        </p:grpSpPr>
        <p:sp>
          <p:nvSpPr>
            <p:cNvPr id="25" name="object 25"/>
            <p:cNvSpPr/>
            <p:nvPr/>
          </p:nvSpPr>
          <p:spPr>
            <a:xfrm>
              <a:off x="9619487" y="4346448"/>
              <a:ext cx="475615" cy="783590"/>
            </a:xfrm>
            <a:custGeom>
              <a:avLst/>
              <a:gdLst/>
              <a:ahLst/>
              <a:cxnLst/>
              <a:rect l="l" t="t" r="r" b="b"/>
              <a:pathLst>
                <a:path w="475615" h="783589">
                  <a:moveTo>
                    <a:pt x="242823" y="0"/>
                  </a:moveTo>
                  <a:lnTo>
                    <a:pt x="241553" y="0"/>
                  </a:lnTo>
                  <a:lnTo>
                    <a:pt x="181228" y="104647"/>
                  </a:lnTo>
                  <a:lnTo>
                    <a:pt x="124586" y="206756"/>
                  </a:lnTo>
                  <a:lnTo>
                    <a:pt x="99186" y="256285"/>
                  </a:lnTo>
                  <a:lnTo>
                    <a:pt x="75056" y="305053"/>
                  </a:lnTo>
                  <a:lnTo>
                    <a:pt x="53975" y="352678"/>
                  </a:lnTo>
                  <a:lnTo>
                    <a:pt x="35559" y="398271"/>
                  </a:lnTo>
                  <a:lnTo>
                    <a:pt x="20319" y="442087"/>
                  </a:lnTo>
                  <a:lnTo>
                    <a:pt x="9525" y="483996"/>
                  </a:lnTo>
                  <a:lnTo>
                    <a:pt x="2539" y="523875"/>
                  </a:lnTo>
                  <a:lnTo>
                    <a:pt x="0" y="560704"/>
                  </a:lnTo>
                  <a:lnTo>
                    <a:pt x="5079" y="611504"/>
                  </a:lnTo>
                  <a:lnTo>
                    <a:pt x="20319" y="655193"/>
                  </a:lnTo>
                  <a:lnTo>
                    <a:pt x="43179" y="693293"/>
                  </a:lnTo>
                  <a:lnTo>
                    <a:pt x="73786" y="725043"/>
                  </a:lnTo>
                  <a:lnTo>
                    <a:pt x="109346" y="750315"/>
                  </a:lnTo>
                  <a:lnTo>
                    <a:pt x="148716" y="768095"/>
                  </a:lnTo>
                  <a:lnTo>
                    <a:pt x="191388" y="779526"/>
                  </a:lnTo>
                  <a:lnTo>
                    <a:pt x="235203" y="783335"/>
                  </a:lnTo>
                  <a:lnTo>
                    <a:pt x="239648" y="783335"/>
                  </a:lnTo>
                  <a:lnTo>
                    <a:pt x="284098" y="779526"/>
                  </a:lnTo>
                  <a:lnTo>
                    <a:pt x="287273" y="778890"/>
                  </a:lnTo>
                  <a:lnTo>
                    <a:pt x="286638" y="778890"/>
                  </a:lnTo>
                  <a:lnTo>
                    <a:pt x="312165" y="772540"/>
                  </a:lnTo>
                  <a:lnTo>
                    <a:pt x="322960" y="768731"/>
                  </a:lnTo>
                  <a:lnTo>
                    <a:pt x="326770" y="768095"/>
                  </a:lnTo>
                  <a:lnTo>
                    <a:pt x="329310" y="766826"/>
                  </a:lnTo>
                  <a:lnTo>
                    <a:pt x="335660" y="764285"/>
                  </a:lnTo>
                  <a:lnTo>
                    <a:pt x="358520" y="753490"/>
                  </a:lnTo>
                  <a:lnTo>
                    <a:pt x="363600" y="750315"/>
                  </a:lnTo>
                  <a:lnTo>
                    <a:pt x="366775" y="749045"/>
                  </a:lnTo>
                  <a:lnTo>
                    <a:pt x="369950" y="746506"/>
                  </a:lnTo>
                  <a:lnTo>
                    <a:pt x="380745" y="740156"/>
                  </a:lnTo>
                  <a:lnTo>
                    <a:pt x="390905" y="733170"/>
                  </a:lnTo>
                  <a:lnTo>
                    <a:pt x="401700" y="723772"/>
                  </a:lnTo>
                  <a:lnTo>
                    <a:pt x="402335" y="723772"/>
                  </a:lnTo>
                  <a:lnTo>
                    <a:pt x="409955" y="716788"/>
                  </a:lnTo>
                  <a:lnTo>
                    <a:pt x="418972" y="707263"/>
                  </a:lnTo>
                  <a:lnTo>
                    <a:pt x="432307" y="691388"/>
                  </a:lnTo>
                  <a:lnTo>
                    <a:pt x="455167" y="653922"/>
                  </a:lnTo>
                  <a:lnTo>
                    <a:pt x="455167" y="652652"/>
                  </a:lnTo>
                  <a:lnTo>
                    <a:pt x="455802" y="652018"/>
                  </a:lnTo>
                  <a:lnTo>
                    <a:pt x="460247" y="641222"/>
                  </a:lnTo>
                  <a:lnTo>
                    <a:pt x="468502" y="615188"/>
                  </a:lnTo>
                  <a:lnTo>
                    <a:pt x="469137" y="610234"/>
                  </a:lnTo>
                  <a:lnTo>
                    <a:pt x="470407" y="607694"/>
                  </a:lnTo>
                  <a:lnTo>
                    <a:pt x="470407" y="603250"/>
                  </a:lnTo>
                  <a:lnTo>
                    <a:pt x="473582" y="586739"/>
                  </a:lnTo>
                  <a:lnTo>
                    <a:pt x="475487" y="556894"/>
                  </a:lnTo>
                  <a:lnTo>
                    <a:pt x="473582" y="524509"/>
                  </a:lnTo>
                  <a:lnTo>
                    <a:pt x="472947" y="521334"/>
                  </a:lnTo>
                  <a:lnTo>
                    <a:pt x="472947" y="519429"/>
                  </a:lnTo>
                  <a:lnTo>
                    <a:pt x="471677" y="509904"/>
                  </a:lnTo>
                  <a:lnTo>
                    <a:pt x="468502" y="490346"/>
                  </a:lnTo>
                  <a:lnTo>
                    <a:pt x="467232" y="484631"/>
                  </a:lnTo>
                  <a:lnTo>
                    <a:pt x="466597" y="480187"/>
                  </a:lnTo>
                  <a:lnTo>
                    <a:pt x="463422" y="469391"/>
                  </a:lnTo>
                  <a:lnTo>
                    <a:pt x="460247" y="454151"/>
                  </a:lnTo>
                  <a:lnTo>
                    <a:pt x="457072" y="444626"/>
                  </a:lnTo>
                  <a:lnTo>
                    <a:pt x="455802" y="438276"/>
                  </a:lnTo>
                  <a:lnTo>
                    <a:pt x="442467" y="397637"/>
                  </a:lnTo>
                  <a:lnTo>
                    <a:pt x="441197" y="395731"/>
                  </a:lnTo>
                  <a:lnTo>
                    <a:pt x="441197" y="394462"/>
                  </a:lnTo>
                  <a:lnTo>
                    <a:pt x="422782" y="346963"/>
                  </a:lnTo>
                  <a:lnTo>
                    <a:pt x="418972" y="338074"/>
                  </a:lnTo>
                  <a:lnTo>
                    <a:pt x="413130" y="326008"/>
                  </a:lnTo>
                  <a:lnTo>
                    <a:pt x="402970" y="301878"/>
                  </a:lnTo>
                  <a:lnTo>
                    <a:pt x="380110" y="253745"/>
                  </a:lnTo>
                  <a:lnTo>
                    <a:pt x="355345" y="205485"/>
                  </a:lnTo>
                  <a:lnTo>
                    <a:pt x="355345" y="204850"/>
                  </a:lnTo>
                  <a:lnTo>
                    <a:pt x="336295" y="168020"/>
                  </a:lnTo>
                  <a:lnTo>
                    <a:pt x="287273" y="78612"/>
                  </a:lnTo>
                  <a:lnTo>
                    <a:pt x="272033" y="52069"/>
                  </a:lnTo>
                  <a:lnTo>
                    <a:pt x="242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60635" y="4643628"/>
              <a:ext cx="105410" cy="401320"/>
            </a:xfrm>
            <a:custGeom>
              <a:avLst/>
              <a:gdLst/>
              <a:ahLst/>
              <a:cxnLst/>
              <a:rect l="l" t="t" r="r" b="b"/>
              <a:pathLst>
                <a:path w="105409" h="401320">
                  <a:moveTo>
                    <a:pt x="96266" y="0"/>
                  </a:moveTo>
                  <a:lnTo>
                    <a:pt x="67183" y="32258"/>
                  </a:lnTo>
                  <a:lnTo>
                    <a:pt x="48768" y="67691"/>
                  </a:lnTo>
                  <a:lnTo>
                    <a:pt x="29718" y="106426"/>
                  </a:lnTo>
                  <a:lnTo>
                    <a:pt x="13970" y="149479"/>
                  </a:lnTo>
                  <a:lnTo>
                    <a:pt x="3810" y="189357"/>
                  </a:lnTo>
                  <a:lnTo>
                    <a:pt x="0" y="229870"/>
                  </a:lnTo>
                  <a:lnTo>
                    <a:pt x="0" y="238760"/>
                  </a:lnTo>
                  <a:lnTo>
                    <a:pt x="3810" y="284353"/>
                  </a:lnTo>
                  <a:lnTo>
                    <a:pt x="16510" y="320421"/>
                  </a:lnTo>
                  <a:lnTo>
                    <a:pt x="38608" y="353314"/>
                  </a:lnTo>
                  <a:lnTo>
                    <a:pt x="69723" y="382397"/>
                  </a:lnTo>
                  <a:lnTo>
                    <a:pt x="105156" y="400812"/>
                  </a:lnTo>
                  <a:lnTo>
                    <a:pt x="96900" y="384302"/>
                  </a:lnTo>
                  <a:lnTo>
                    <a:pt x="89916" y="367919"/>
                  </a:lnTo>
                  <a:lnTo>
                    <a:pt x="74803" y="315976"/>
                  </a:lnTo>
                  <a:lnTo>
                    <a:pt x="65913" y="264668"/>
                  </a:lnTo>
                  <a:lnTo>
                    <a:pt x="62738" y="216535"/>
                  </a:lnTo>
                  <a:lnTo>
                    <a:pt x="62738" y="203200"/>
                  </a:lnTo>
                  <a:lnTo>
                    <a:pt x="69723" y="129159"/>
                  </a:lnTo>
                  <a:lnTo>
                    <a:pt x="79121" y="83566"/>
                  </a:lnTo>
                  <a:lnTo>
                    <a:pt x="99441" y="3810"/>
                  </a:lnTo>
                  <a:lnTo>
                    <a:pt x="98806" y="635"/>
                  </a:lnTo>
                  <a:lnTo>
                    <a:pt x="96266" y="0"/>
                  </a:lnTo>
                  <a:close/>
                </a:path>
              </a:pathLst>
            </a:custGeom>
            <a:solidFill>
              <a:srgbClr val="CCD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61931" y="4207764"/>
              <a:ext cx="251460" cy="414655"/>
            </a:xfrm>
            <a:custGeom>
              <a:avLst/>
              <a:gdLst/>
              <a:ahLst/>
              <a:cxnLst/>
              <a:rect l="l" t="t" r="r" b="b"/>
              <a:pathLst>
                <a:path w="251459" h="414654">
                  <a:moveTo>
                    <a:pt x="130810" y="0"/>
                  </a:moveTo>
                  <a:lnTo>
                    <a:pt x="130175" y="0"/>
                  </a:lnTo>
                  <a:lnTo>
                    <a:pt x="102235" y="46990"/>
                  </a:lnTo>
                  <a:lnTo>
                    <a:pt x="75565" y="93344"/>
                  </a:lnTo>
                  <a:lnTo>
                    <a:pt x="51435" y="138430"/>
                  </a:lnTo>
                  <a:lnTo>
                    <a:pt x="31115" y="182244"/>
                  </a:lnTo>
                  <a:lnTo>
                    <a:pt x="14604" y="222758"/>
                  </a:lnTo>
                  <a:lnTo>
                    <a:pt x="3810" y="260858"/>
                  </a:lnTo>
                  <a:lnTo>
                    <a:pt x="0" y="295783"/>
                  </a:lnTo>
                  <a:lnTo>
                    <a:pt x="10160" y="345948"/>
                  </a:lnTo>
                  <a:lnTo>
                    <a:pt x="38100" y="382778"/>
                  </a:lnTo>
                  <a:lnTo>
                    <a:pt x="77470" y="406273"/>
                  </a:lnTo>
                  <a:lnTo>
                    <a:pt x="123190" y="414528"/>
                  </a:lnTo>
                  <a:lnTo>
                    <a:pt x="125729" y="414528"/>
                  </a:lnTo>
                  <a:lnTo>
                    <a:pt x="152400" y="410083"/>
                  </a:lnTo>
                  <a:lnTo>
                    <a:pt x="150495" y="412623"/>
                  </a:lnTo>
                  <a:lnTo>
                    <a:pt x="163829" y="409448"/>
                  </a:lnTo>
                  <a:lnTo>
                    <a:pt x="170815" y="406908"/>
                  </a:lnTo>
                  <a:lnTo>
                    <a:pt x="171450" y="406908"/>
                  </a:lnTo>
                  <a:lnTo>
                    <a:pt x="172720" y="406273"/>
                  </a:lnTo>
                  <a:lnTo>
                    <a:pt x="176529" y="405003"/>
                  </a:lnTo>
                  <a:lnTo>
                    <a:pt x="188595" y="399288"/>
                  </a:lnTo>
                  <a:lnTo>
                    <a:pt x="200025" y="392938"/>
                  </a:lnTo>
                  <a:lnTo>
                    <a:pt x="211454" y="384048"/>
                  </a:lnTo>
                  <a:lnTo>
                    <a:pt x="212090" y="384048"/>
                  </a:lnTo>
                  <a:lnTo>
                    <a:pt x="212090" y="383413"/>
                  </a:lnTo>
                  <a:lnTo>
                    <a:pt x="215900" y="380238"/>
                  </a:lnTo>
                  <a:lnTo>
                    <a:pt x="220979" y="375158"/>
                  </a:lnTo>
                  <a:lnTo>
                    <a:pt x="242570" y="340233"/>
                  </a:lnTo>
                  <a:lnTo>
                    <a:pt x="251460" y="295783"/>
                  </a:lnTo>
                  <a:lnTo>
                    <a:pt x="250190" y="278638"/>
                  </a:lnTo>
                  <a:lnTo>
                    <a:pt x="247015" y="256412"/>
                  </a:lnTo>
                  <a:lnTo>
                    <a:pt x="247015" y="255143"/>
                  </a:lnTo>
                  <a:lnTo>
                    <a:pt x="245745" y="252603"/>
                  </a:lnTo>
                  <a:lnTo>
                    <a:pt x="243840" y="241173"/>
                  </a:lnTo>
                  <a:lnTo>
                    <a:pt x="234315" y="211328"/>
                  </a:lnTo>
                  <a:lnTo>
                    <a:pt x="233679" y="210058"/>
                  </a:lnTo>
                  <a:lnTo>
                    <a:pt x="233679" y="209423"/>
                  </a:lnTo>
                  <a:lnTo>
                    <a:pt x="230504" y="201294"/>
                  </a:lnTo>
                  <a:lnTo>
                    <a:pt x="207645" y="146685"/>
                  </a:lnTo>
                  <a:lnTo>
                    <a:pt x="189229" y="108585"/>
                  </a:lnTo>
                  <a:lnTo>
                    <a:pt x="187960" y="106680"/>
                  </a:lnTo>
                  <a:lnTo>
                    <a:pt x="173354" y="77469"/>
                  </a:lnTo>
                  <a:lnTo>
                    <a:pt x="161290" y="55244"/>
                  </a:lnTo>
                  <a:lnTo>
                    <a:pt x="160654" y="5461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84791" y="4364736"/>
              <a:ext cx="55244" cy="213360"/>
            </a:xfrm>
            <a:custGeom>
              <a:avLst/>
              <a:gdLst/>
              <a:ahLst/>
              <a:cxnLst/>
              <a:rect l="l" t="t" r="r" b="b"/>
              <a:pathLst>
                <a:path w="55245" h="213360">
                  <a:moveTo>
                    <a:pt x="52324" y="0"/>
                  </a:moveTo>
                  <a:lnTo>
                    <a:pt x="34035" y="21589"/>
                  </a:lnTo>
                  <a:lnTo>
                    <a:pt x="26542" y="36194"/>
                  </a:lnTo>
                  <a:lnTo>
                    <a:pt x="8254" y="79375"/>
                  </a:lnTo>
                  <a:lnTo>
                    <a:pt x="0" y="121919"/>
                  </a:lnTo>
                  <a:lnTo>
                    <a:pt x="0" y="126364"/>
                  </a:lnTo>
                  <a:lnTo>
                    <a:pt x="3809" y="158114"/>
                  </a:lnTo>
                  <a:lnTo>
                    <a:pt x="4444" y="161289"/>
                  </a:lnTo>
                  <a:lnTo>
                    <a:pt x="20192" y="187325"/>
                  </a:lnTo>
                  <a:lnTo>
                    <a:pt x="54863" y="213359"/>
                  </a:lnTo>
                  <a:lnTo>
                    <a:pt x="50418" y="204469"/>
                  </a:lnTo>
                  <a:lnTo>
                    <a:pt x="39115" y="167639"/>
                  </a:lnTo>
                  <a:lnTo>
                    <a:pt x="33400" y="123825"/>
                  </a:lnTo>
                  <a:lnTo>
                    <a:pt x="33400" y="114934"/>
                  </a:lnTo>
                  <a:lnTo>
                    <a:pt x="35305" y="82550"/>
                  </a:lnTo>
                  <a:lnTo>
                    <a:pt x="42290" y="45084"/>
                  </a:lnTo>
                  <a:lnTo>
                    <a:pt x="53593" y="2539"/>
                  </a:lnTo>
                  <a:lnTo>
                    <a:pt x="53593" y="634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CCD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3518916" y="5782055"/>
            <a:ext cx="6724015" cy="914400"/>
          </a:xfrm>
          <a:custGeom>
            <a:avLst/>
            <a:gdLst/>
            <a:ahLst/>
            <a:cxnLst/>
            <a:rect l="l" t="t" r="r" b="b"/>
            <a:pathLst>
              <a:path w="6724015" h="914400">
                <a:moveTo>
                  <a:pt x="6723888" y="135890"/>
                </a:moveTo>
                <a:lnTo>
                  <a:pt x="6716903" y="92722"/>
                </a:lnTo>
                <a:lnTo>
                  <a:pt x="6697853" y="55245"/>
                </a:lnTo>
                <a:lnTo>
                  <a:pt x="6683248" y="40640"/>
                </a:lnTo>
                <a:lnTo>
                  <a:pt x="6683248" y="135890"/>
                </a:lnTo>
                <a:lnTo>
                  <a:pt x="6683248" y="779145"/>
                </a:lnTo>
                <a:lnTo>
                  <a:pt x="6675628" y="815975"/>
                </a:lnTo>
                <a:lnTo>
                  <a:pt x="6655308" y="845820"/>
                </a:lnTo>
                <a:lnTo>
                  <a:pt x="6624828" y="866140"/>
                </a:lnTo>
                <a:lnTo>
                  <a:pt x="6587998" y="873760"/>
                </a:lnTo>
                <a:lnTo>
                  <a:pt x="135890" y="873760"/>
                </a:lnTo>
                <a:lnTo>
                  <a:pt x="98425" y="866140"/>
                </a:lnTo>
                <a:lnTo>
                  <a:pt x="68580" y="845820"/>
                </a:lnTo>
                <a:lnTo>
                  <a:pt x="48260" y="815975"/>
                </a:lnTo>
                <a:lnTo>
                  <a:pt x="40640" y="779145"/>
                </a:lnTo>
                <a:lnTo>
                  <a:pt x="40640" y="135890"/>
                </a:lnTo>
                <a:lnTo>
                  <a:pt x="48260" y="99060"/>
                </a:lnTo>
                <a:lnTo>
                  <a:pt x="68580" y="68580"/>
                </a:lnTo>
                <a:lnTo>
                  <a:pt x="98425" y="48260"/>
                </a:lnTo>
                <a:lnTo>
                  <a:pt x="135890" y="40640"/>
                </a:lnTo>
                <a:lnTo>
                  <a:pt x="6587998" y="40640"/>
                </a:lnTo>
                <a:lnTo>
                  <a:pt x="6624828" y="48260"/>
                </a:lnTo>
                <a:lnTo>
                  <a:pt x="6655308" y="68580"/>
                </a:lnTo>
                <a:lnTo>
                  <a:pt x="6675628" y="99060"/>
                </a:lnTo>
                <a:lnTo>
                  <a:pt x="6683248" y="135890"/>
                </a:lnTo>
                <a:lnTo>
                  <a:pt x="6683248" y="40640"/>
                </a:lnTo>
                <a:lnTo>
                  <a:pt x="6668643" y="26035"/>
                </a:lnTo>
                <a:lnTo>
                  <a:pt x="6631178" y="6985"/>
                </a:lnTo>
                <a:lnTo>
                  <a:pt x="6587998" y="0"/>
                </a:lnTo>
                <a:lnTo>
                  <a:pt x="135890" y="0"/>
                </a:lnTo>
                <a:lnTo>
                  <a:pt x="92710" y="6985"/>
                </a:lnTo>
                <a:lnTo>
                  <a:pt x="55245" y="26035"/>
                </a:lnTo>
                <a:lnTo>
                  <a:pt x="26035" y="55245"/>
                </a:lnTo>
                <a:lnTo>
                  <a:pt x="6985" y="92722"/>
                </a:lnTo>
                <a:lnTo>
                  <a:pt x="0" y="135890"/>
                </a:lnTo>
                <a:lnTo>
                  <a:pt x="0" y="779145"/>
                </a:lnTo>
                <a:lnTo>
                  <a:pt x="6985" y="821690"/>
                </a:lnTo>
                <a:lnTo>
                  <a:pt x="26035" y="859155"/>
                </a:lnTo>
                <a:lnTo>
                  <a:pt x="55245" y="888365"/>
                </a:lnTo>
                <a:lnTo>
                  <a:pt x="92710" y="907427"/>
                </a:lnTo>
                <a:lnTo>
                  <a:pt x="135890" y="914400"/>
                </a:lnTo>
                <a:lnTo>
                  <a:pt x="6587998" y="914400"/>
                </a:lnTo>
                <a:lnTo>
                  <a:pt x="6631178" y="907427"/>
                </a:lnTo>
                <a:lnTo>
                  <a:pt x="6668643" y="888365"/>
                </a:lnTo>
                <a:lnTo>
                  <a:pt x="6683248" y="873760"/>
                </a:lnTo>
                <a:lnTo>
                  <a:pt x="6697853" y="859155"/>
                </a:lnTo>
                <a:lnTo>
                  <a:pt x="6716903" y="821690"/>
                </a:lnTo>
                <a:lnTo>
                  <a:pt x="6723888" y="779145"/>
                </a:lnTo>
                <a:lnTo>
                  <a:pt x="6723888" y="135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43020" y="5729388"/>
            <a:ext cx="6377305" cy="8223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50" spc="-350" dirty="0">
                <a:solidFill>
                  <a:srgbClr val="29222B"/>
                </a:solidFill>
                <a:latin typeface="SimSun"/>
                <a:cs typeface="SimSun"/>
              </a:rPr>
              <a:t>皮肤或眼睛发黄、腹痛、呕吐、感觉累、关节痛、尿液颜色深或粪</a:t>
            </a:r>
            <a:endParaRPr sz="2050">
              <a:latin typeface="SimSun"/>
              <a:cs typeface="SimSun"/>
            </a:endParaRPr>
          </a:p>
          <a:p>
            <a:pPr marL="300355">
              <a:lnSpc>
                <a:spcPct val="100000"/>
              </a:lnSpc>
              <a:spcBef>
                <a:spcPts val="675"/>
              </a:spcBef>
            </a:pPr>
            <a:r>
              <a:rPr sz="2050" spc="-350" dirty="0">
                <a:solidFill>
                  <a:srgbClr val="29222B"/>
                </a:solidFill>
                <a:latin typeface="SimSun"/>
                <a:cs typeface="SimSun"/>
              </a:rPr>
              <a:t>便呈粘土色</a:t>
            </a:r>
            <a:endParaRPr sz="2050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60140" y="2280055"/>
            <a:ext cx="598424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marR="5080" indent="-509270">
              <a:lnSpc>
                <a:spcPct val="117300"/>
              </a:lnSpc>
              <a:spcBef>
                <a:spcPts val="95"/>
              </a:spcBef>
            </a:pPr>
            <a:r>
              <a:rPr sz="2600" i="1" spc="60" dirty="0">
                <a:latin typeface="SimSun"/>
                <a:cs typeface="SimSun"/>
              </a:rPr>
              <a:t>如果慢性乙型肝炎出现症状， 可能是先</a:t>
            </a:r>
            <a:r>
              <a:rPr sz="2600" i="1" spc="135" dirty="0">
                <a:latin typeface="SimSun"/>
                <a:cs typeface="SimSun"/>
              </a:rPr>
              <a:t>进肝病的标志：</a:t>
            </a:r>
            <a:endParaRPr sz="2600">
              <a:latin typeface="SimSun"/>
              <a:cs typeface="SimSu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0"/>
            <a:ext cx="10476230" cy="1623060"/>
            <a:chOff x="0" y="0"/>
            <a:chExt cx="10476230" cy="1623060"/>
          </a:xfrm>
        </p:grpSpPr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0475975" cy="16230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16408"/>
              <a:ext cx="10475975" cy="1152144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29006" y="410336"/>
            <a:ext cx="633603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spc="-10" dirty="0">
                <a:latin typeface="SimSun"/>
                <a:cs typeface="SimSun"/>
              </a:rPr>
              <a:t>不到 </a:t>
            </a:r>
            <a:r>
              <a:rPr sz="2850" b="1" dirty="0">
                <a:latin typeface="SimSun"/>
                <a:cs typeface="SimSun"/>
              </a:rPr>
              <a:t>10</a:t>
            </a:r>
            <a:r>
              <a:rPr sz="2850" b="1" spc="-60" dirty="0">
                <a:latin typeface="SimSun"/>
                <a:cs typeface="SimSun"/>
              </a:rPr>
              <a:t>% 的慢性乙型肝炎感染者有症状</a:t>
            </a:r>
            <a:endParaRPr sz="2850">
              <a:latin typeface="SimSun"/>
              <a:cs typeface="SimSu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911" y="2593848"/>
            <a:ext cx="2723515" cy="4912360"/>
            <a:chOff x="57911" y="2593848"/>
            <a:chExt cx="2723515" cy="4912360"/>
          </a:xfrm>
        </p:grpSpPr>
        <p:sp>
          <p:nvSpPr>
            <p:cNvPr id="37" name="object 37"/>
            <p:cNvSpPr/>
            <p:nvPr/>
          </p:nvSpPr>
          <p:spPr>
            <a:xfrm>
              <a:off x="57911" y="2593848"/>
              <a:ext cx="2723515" cy="2722245"/>
            </a:xfrm>
            <a:custGeom>
              <a:avLst/>
              <a:gdLst/>
              <a:ahLst/>
              <a:cxnLst/>
              <a:rect l="l" t="t" r="r" b="b"/>
              <a:pathLst>
                <a:path w="2723515" h="2722245">
                  <a:moveTo>
                    <a:pt x="1382649" y="0"/>
                  </a:moveTo>
                  <a:lnTo>
                    <a:pt x="1340739" y="0"/>
                  </a:lnTo>
                  <a:lnTo>
                    <a:pt x="1300099" y="12700"/>
                  </a:lnTo>
                  <a:lnTo>
                    <a:pt x="1264539" y="38100"/>
                  </a:lnTo>
                  <a:lnTo>
                    <a:pt x="38107" y="1263777"/>
                  </a:lnTo>
                  <a:lnTo>
                    <a:pt x="12702" y="1299337"/>
                  </a:lnTo>
                  <a:lnTo>
                    <a:pt x="0" y="1339977"/>
                  </a:lnTo>
                  <a:lnTo>
                    <a:pt x="0" y="1381887"/>
                  </a:lnTo>
                  <a:lnTo>
                    <a:pt x="12702" y="1421891"/>
                  </a:lnTo>
                  <a:lnTo>
                    <a:pt x="38107" y="1457452"/>
                  </a:lnTo>
                  <a:lnTo>
                    <a:pt x="1264539" y="2683129"/>
                  </a:lnTo>
                  <a:lnTo>
                    <a:pt x="1300099" y="2709164"/>
                  </a:lnTo>
                  <a:lnTo>
                    <a:pt x="1340739" y="2721864"/>
                  </a:lnTo>
                  <a:lnTo>
                    <a:pt x="1382649" y="2721864"/>
                  </a:lnTo>
                  <a:lnTo>
                    <a:pt x="1423289" y="2709164"/>
                  </a:lnTo>
                  <a:lnTo>
                    <a:pt x="1458849" y="2683129"/>
                  </a:lnTo>
                  <a:lnTo>
                    <a:pt x="2685288" y="1457452"/>
                  </a:lnTo>
                  <a:lnTo>
                    <a:pt x="2710688" y="1421891"/>
                  </a:lnTo>
                  <a:lnTo>
                    <a:pt x="2723388" y="1381887"/>
                  </a:lnTo>
                  <a:lnTo>
                    <a:pt x="2723388" y="1339977"/>
                  </a:lnTo>
                  <a:lnTo>
                    <a:pt x="2710688" y="1299337"/>
                  </a:lnTo>
                  <a:lnTo>
                    <a:pt x="2685288" y="1263777"/>
                  </a:lnTo>
                  <a:lnTo>
                    <a:pt x="1458849" y="38100"/>
                  </a:lnTo>
                  <a:lnTo>
                    <a:pt x="1423289" y="12700"/>
                  </a:lnTo>
                  <a:lnTo>
                    <a:pt x="1382649" y="0"/>
                  </a:lnTo>
                  <a:close/>
                </a:path>
              </a:pathLst>
            </a:custGeom>
            <a:solidFill>
              <a:srgbClr val="F58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7076" y="2761487"/>
              <a:ext cx="2386965" cy="2386965"/>
            </a:xfrm>
            <a:custGeom>
              <a:avLst/>
              <a:gdLst/>
              <a:ahLst/>
              <a:cxnLst/>
              <a:rect l="l" t="t" r="r" b="b"/>
              <a:pathLst>
                <a:path w="2386965" h="2386965">
                  <a:moveTo>
                    <a:pt x="688047" y="1317371"/>
                  </a:moveTo>
                  <a:lnTo>
                    <a:pt x="553478" y="1317371"/>
                  </a:lnTo>
                  <a:lnTo>
                    <a:pt x="553478" y="1080643"/>
                  </a:lnTo>
                  <a:lnTo>
                    <a:pt x="626478" y="1080643"/>
                  </a:lnTo>
                  <a:lnTo>
                    <a:pt x="626478" y="1037463"/>
                  </a:lnTo>
                  <a:lnTo>
                    <a:pt x="592836" y="1033653"/>
                  </a:lnTo>
                  <a:lnTo>
                    <a:pt x="485571" y="1033653"/>
                  </a:lnTo>
                  <a:lnTo>
                    <a:pt x="485571" y="1364996"/>
                  </a:lnTo>
                  <a:lnTo>
                    <a:pt x="592836" y="1364996"/>
                  </a:lnTo>
                  <a:lnTo>
                    <a:pt x="637273" y="1359916"/>
                  </a:lnTo>
                  <a:lnTo>
                    <a:pt x="669010" y="1344041"/>
                  </a:lnTo>
                  <a:lnTo>
                    <a:pt x="687412" y="1318006"/>
                  </a:lnTo>
                  <a:lnTo>
                    <a:pt x="688047" y="1317371"/>
                  </a:lnTo>
                  <a:close/>
                </a:path>
                <a:path w="2386965" h="2386965">
                  <a:moveTo>
                    <a:pt x="955268" y="1364996"/>
                  </a:moveTo>
                  <a:lnTo>
                    <a:pt x="943203" y="1304671"/>
                  </a:lnTo>
                  <a:lnTo>
                    <a:pt x="933691" y="1259586"/>
                  </a:lnTo>
                  <a:lnTo>
                    <a:pt x="801027" y="1259586"/>
                  </a:lnTo>
                  <a:lnTo>
                    <a:pt x="833399" y="1092073"/>
                  </a:lnTo>
                  <a:lnTo>
                    <a:pt x="866406" y="1092073"/>
                  </a:lnTo>
                  <a:lnTo>
                    <a:pt x="866406" y="1033653"/>
                  </a:lnTo>
                  <a:lnTo>
                    <a:pt x="787704" y="1033653"/>
                  </a:lnTo>
                  <a:lnTo>
                    <a:pt x="718515" y="1364996"/>
                  </a:lnTo>
                  <a:lnTo>
                    <a:pt x="780719" y="1364996"/>
                  </a:lnTo>
                  <a:lnTo>
                    <a:pt x="792137" y="1304671"/>
                  </a:lnTo>
                  <a:lnTo>
                    <a:pt x="875296" y="1304671"/>
                  </a:lnTo>
                  <a:lnTo>
                    <a:pt x="887349" y="1364996"/>
                  </a:lnTo>
                  <a:lnTo>
                    <a:pt x="955268" y="1364996"/>
                  </a:lnTo>
                  <a:close/>
                </a:path>
                <a:path w="2386965" h="2386965">
                  <a:moveTo>
                    <a:pt x="1103376" y="1125093"/>
                  </a:moveTo>
                  <a:lnTo>
                    <a:pt x="1071372" y="1033653"/>
                  </a:lnTo>
                  <a:lnTo>
                    <a:pt x="986370" y="1033653"/>
                  </a:lnTo>
                  <a:lnTo>
                    <a:pt x="986370" y="1364996"/>
                  </a:lnTo>
                  <a:lnTo>
                    <a:pt x="1047242" y="1364996"/>
                  </a:lnTo>
                  <a:lnTo>
                    <a:pt x="1047242" y="1125093"/>
                  </a:lnTo>
                  <a:lnTo>
                    <a:pt x="1103376" y="1125093"/>
                  </a:lnTo>
                  <a:close/>
                </a:path>
                <a:path w="2386965" h="2386965">
                  <a:moveTo>
                    <a:pt x="1439545" y="1077468"/>
                  </a:moveTo>
                  <a:lnTo>
                    <a:pt x="1420482" y="1051433"/>
                  </a:lnTo>
                  <a:lnTo>
                    <a:pt x="1388745" y="1035558"/>
                  </a:lnTo>
                  <a:lnTo>
                    <a:pt x="1344930" y="1029843"/>
                  </a:lnTo>
                  <a:lnTo>
                    <a:pt x="1301242" y="1035558"/>
                  </a:lnTo>
                  <a:lnTo>
                    <a:pt x="1270127" y="1051433"/>
                  </a:lnTo>
                  <a:lnTo>
                    <a:pt x="1250442" y="1077468"/>
                  </a:lnTo>
                  <a:lnTo>
                    <a:pt x="1244092" y="1113028"/>
                  </a:lnTo>
                  <a:lnTo>
                    <a:pt x="1244092" y="1285621"/>
                  </a:lnTo>
                  <a:lnTo>
                    <a:pt x="1250442" y="1320546"/>
                  </a:lnTo>
                  <a:lnTo>
                    <a:pt x="1270127" y="1347216"/>
                  </a:lnTo>
                  <a:lnTo>
                    <a:pt x="1301242" y="1363091"/>
                  </a:lnTo>
                  <a:lnTo>
                    <a:pt x="1344930" y="1368806"/>
                  </a:lnTo>
                  <a:lnTo>
                    <a:pt x="1388745" y="1363091"/>
                  </a:lnTo>
                  <a:lnTo>
                    <a:pt x="1420482" y="1347216"/>
                  </a:lnTo>
                  <a:lnTo>
                    <a:pt x="1439164" y="1321181"/>
                  </a:lnTo>
                  <a:lnTo>
                    <a:pt x="1346835" y="1321181"/>
                  </a:lnTo>
                  <a:lnTo>
                    <a:pt x="1332357" y="1319276"/>
                  </a:lnTo>
                  <a:lnTo>
                    <a:pt x="1321562" y="1313561"/>
                  </a:lnTo>
                  <a:lnTo>
                    <a:pt x="1314577" y="1304036"/>
                  </a:lnTo>
                  <a:lnTo>
                    <a:pt x="1312037" y="1288796"/>
                  </a:lnTo>
                  <a:lnTo>
                    <a:pt x="1312037" y="1109853"/>
                  </a:lnTo>
                  <a:lnTo>
                    <a:pt x="1314577" y="1094613"/>
                  </a:lnTo>
                  <a:lnTo>
                    <a:pt x="1321562" y="1084453"/>
                  </a:lnTo>
                  <a:lnTo>
                    <a:pt x="1332357" y="1078738"/>
                  </a:lnTo>
                  <a:lnTo>
                    <a:pt x="1346835" y="1077468"/>
                  </a:lnTo>
                  <a:lnTo>
                    <a:pt x="1439545" y="1077468"/>
                  </a:lnTo>
                  <a:close/>
                </a:path>
                <a:path w="2386965" h="2386965">
                  <a:moveTo>
                    <a:pt x="2386584" y="1193546"/>
                  </a:moveTo>
                  <a:lnTo>
                    <a:pt x="2377694" y="1147953"/>
                  </a:lnTo>
                  <a:lnTo>
                    <a:pt x="2351659" y="1108583"/>
                  </a:lnTo>
                  <a:lnTo>
                    <a:pt x="2305939" y="1062863"/>
                  </a:lnTo>
                  <a:lnTo>
                    <a:pt x="2305939" y="1193546"/>
                  </a:lnTo>
                  <a:lnTo>
                    <a:pt x="2305304" y="1198626"/>
                  </a:lnTo>
                  <a:lnTo>
                    <a:pt x="1221232" y="2294509"/>
                  </a:lnTo>
                  <a:lnTo>
                    <a:pt x="1199007" y="2305939"/>
                  </a:lnTo>
                  <a:lnTo>
                    <a:pt x="1187577" y="2305939"/>
                  </a:lnTo>
                  <a:lnTo>
                    <a:pt x="1180592" y="2304034"/>
                  </a:lnTo>
                  <a:lnTo>
                    <a:pt x="92036" y="1221486"/>
                  </a:lnTo>
                  <a:lnTo>
                    <a:pt x="80606" y="1193546"/>
                  </a:lnTo>
                  <a:lnTo>
                    <a:pt x="81241" y="1187958"/>
                  </a:lnTo>
                  <a:lnTo>
                    <a:pt x="1165352" y="92075"/>
                  </a:lnTo>
                  <a:lnTo>
                    <a:pt x="1193292" y="80645"/>
                  </a:lnTo>
                  <a:lnTo>
                    <a:pt x="1324102" y="80645"/>
                  </a:lnTo>
                  <a:lnTo>
                    <a:pt x="1278382" y="34925"/>
                  </a:lnTo>
                  <a:lnTo>
                    <a:pt x="1259332" y="19685"/>
                  </a:lnTo>
                  <a:lnTo>
                    <a:pt x="1238377" y="8890"/>
                  </a:lnTo>
                  <a:lnTo>
                    <a:pt x="1216152" y="1905"/>
                  </a:lnTo>
                  <a:lnTo>
                    <a:pt x="1193292" y="0"/>
                  </a:lnTo>
                  <a:lnTo>
                    <a:pt x="1148207" y="8890"/>
                  </a:lnTo>
                  <a:lnTo>
                    <a:pt x="1108202" y="34925"/>
                  </a:lnTo>
                  <a:lnTo>
                    <a:pt x="34912" y="1108583"/>
                  </a:lnTo>
                  <a:lnTo>
                    <a:pt x="8890" y="1147953"/>
                  </a:lnTo>
                  <a:lnTo>
                    <a:pt x="0" y="1193546"/>
                  </a:lnTo>
                  <a:lnTo>
                    <a:pt x="8890" y="1238631"/>
                  </a:lnTo>
                  <a:lnTo>
                    <a:pt x="34912" y="1278636"/>
                  </a:lnTo>
                  <a:lnTo>
                    <a:pt x="1108202" y="2351659"/>
                  </a:lnTo>
                  <a:lnTo>
                    <a:pt x="1148207" y="2378329"/>
                  </a:lnTo>
                  <a:lnTo>
                    <a:pt x="1193292" y="2386584"/>
                  </a:lnTo>
                  <a:lnTo>
                    <a:pt x="1216152" y="2384679"/>
                  </a:lnTo>
                  <a:lnTo>
                    <a:pt x="1238377" y="2378329"/>
                  </a:lnTo>
                  <a:lnTo>
                    <a:pt x="1259332" y="2366899"/>
                  </a:lnTo>
                  <a:lnTo>
                    <a:pt x="1278382" y="2351659"/>
                  </a:lnTo>
                  <a:lnTo>
                    <a:pt x="1324102" y="2305939"/>
                  </a:lnTo>
                  <a:lnTo>
                    <a:pt x="2351659" y="1278636"/>
                  </a:lnTo>
                  <a:lnTo>
                    <a:pt x="2377694" y="1238631"/>
                  </a:lnTo>
                  <a:lnTo>
                    <a:pt x="2386584" y="1193546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4317" y="3886581"/>
              <a:ext cx="153669" cy="23990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943354" y="3795141"/>
              <a:ext cx="193675" cy="331470"/>
            </a:xfrm>
            <a:custGeom>
              <a:avLst/>
              <a:gdLst/>
              <a:ahLst/>
              <a:cxnLst/>
              <a:rect l="l" t="t" r="r" b="b"/>
              <a:pathLst>
                <a:path w="193675" h="331470">
                  <a:moveTo>
                    <a:pt x="102234" y="0"/>
                  </a:moveTo>
                  <a:lnTo>
                    <a:pt x="0" y="0"/>
                  </a:lnTo>
                  <a:lnTo>
                    <a:pt x="0" y="331343"/>
                  </a:lnTo>
                  <a:lnTo>
                    <a:pt x="67944" y="331343"/>
                  </a:lnTo>
                  <a:lnTo>
                    <a:pt x="67944" y="196087"/>
                  </a:lnTo>
                  <a:lnTo>
                    <a:pt x="193675" y="196087"/>
                  </a:lnTo>
                  <a:lnTo>
                    <a:pt x="193675" y="195453"/>
                  </a:lnTo>
                  <a:lnTo>
                    <a:pt x="179704" y="180212"/>
                  </a:lnTo>
                  <a:lnTo>
                    <a:pt x="158114" y="169418"/>
                  </a:lnTo>
                  <a:lnTo>
                    <a:pt x="177800" y="159258"/>
                  </a:lnTo>
                  <a:lnTo>
                    <a:pt x="187325" y="149225"/>
                  </a:lnTo>
                  <a:lnTo>
                    <a:pt x="67944" y="149225"/>
                  </a:lnTo>
                  <a:lnTo>
                    <a:pt x="67944" y="46989"/>
                  </a:lnTo>
                  <a:lnTo>
                    <a:pt x="135254" y="46989"/>
                  </a:lnTo>
                  <a:lnTo>
                    <a:pt x="135254" y="3175"/>
                  </a:lnTo>
                  <a:lnTo>
                    <a:pt x="102234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4794" y="3991229"/>
              <a:ext cx="119380" cy="13525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716786" y="3794759"/>
              <a:ext cx="184785" cy="331470"/>
            </a:xfrm>
            <a:custGeom>
              <a:avLst/>
              <a:gdLst/>
              <a:ahLst/>
              <a:cxnLst/>
              <a:rect l="l" t="t" r="r" b="b"/>
              <a:pathLst>
                <a:path w="184785" h="331470">
                  <a:moveTo>
                    <a:pt x="184658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139700"/>
                  </a:lnTo>
                  <a:lnTo>
                    <a:pt x="0" y="187960"/>
                  </a:lnTo>
                  <a:lnTo>
                    <a:pt x="0" y="284480"/>
                  </a:lnTo>
                  <a:lnTo>
                    <a:pt x="0" y="331470"/>
                  </a:lnTo>
                  <a:lnTo>
                    <a:pt x="184658" y="331470"/>
                  </a:lnTo>
                  <a:lnTo>
                    <a:pt x="184658" y="284480"/>
                  </a:lnTo>
                  <a:lnTo>
                    <a:pt x="67945" y="284480"/>
                  </a:lnTo>
                  <a:lnTo>
                    <a:pt x="67945" y="187960"/>
                  </a:lnTo>
                  <a:lnTo>
                    <a:pt x="160528" y="187960"/>
                  </a:lnTo>
                  <a:lnTo>
                    <a:pt x="160528" y="139700"/>
                  </a:lnTo>
                  <a:lnTo>
                    <a:pt x="67945" y="139700"/>
                  </a:lnTo>
                  <a:lnTo>
                    <a:pt x="67945" y="48260"/>
                  </a:lnTo>
                  <a:lnTo>
                    <a:pt x="184658" y="48260"/>
                  </a:lnTo>
                  <a:lnTo>
                    <a:pt x="184658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73911" y="3941826"/>
              <a:ext cx="99059" cy="14084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18642" y="3798951"/>
              <a:ext cx="102235" cy="280035"/>
            </a:xfrm>
            <a:custGeom>
              <a:avLst/>
              <a:gdLst/>
              <a:ahLst/>
              <a:cxnLst/>
              <a:rect l="l" t="t" r="r" b="b"/>
              <a:pathLst>
                <a:path w="102234" h="280035">
                  <a:moveTo>
                    <a:pt x="34912" y="0"/>
                  </a:moveTo>
                  <a:lnTo>
                    <a:pt x="34912" y="248158"/>
                  </a:lnTo>
                  <a:lnTo>
                    <a:pt x="32372" y="262763"/>
                  </a:lnTo>
                  <a:lnTo>
                    <a:pt x="25387" y="272923"/>
                  </a:lnTo>
                  <a:lnTo>
                    <a:pt x="14605" y="278638"/>
                  </a:lnTo>
                  <a:lnTo>
                    <a:pt x="0" y="279908"/>
                  </a:lnTo>
                  <a:lnTo>
                    <a:pt x="96481" y="279908"/>
                  </a:lnTo>
                  <a:lnTo>
                    <a:pt x="102196" y="245618"/>
                  </a:lnTo>
                  <a:lnTo>
                    <a:pt x="102095" y="77470"/>
                  </a:lnTo>
                  <a:lnTo>
                    <a:pt x="96481" y="43179"/>
                  </a:lnTo>
                  <a:lnTo>
                    <a:pt x="95846" y="43179"/>
                  </a:lnTo>
                  <a:lnTo>
                    <a:pt x="77444" y="17145"/>
                  </a:lnTo>
                  <a:lnTo>
                    <a:pt x="45707" y="1270"/>
                  </a:lnTo>
                  <a:lnTo>
                    <a:pt x="34912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0475" y="3795141"/>
              <a:ext cx="100291" cy="22593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67663" y="2842132"/>
              <a:ext cx="1165860" cy="1151255"/>
            </a:xfrm>
            <a:custGeom>
              <a:avLst/>
              <a:gdLst/>
              <a:ahLst/>
              <a:cxnLst/>
              <a:rect l="l" t="t" r="r" b="b"/>
              <a:pathLst>
                <a:path w="1165860" h="1151254">
                  <a:moveTo>
                    <a:pt x="60299" y="952906"/>
                  </a:moveTo>
                  <a:lnTo>
                    <a:pt x="0" y="952906"/>
                  </a:lnTo>
                  <a:lnTo>
                    <a:pt x="0" y="1151001"/>
                  </a:lnTo>
                  <a:lnTo>
                    <a:pt x="60299" y="1151001"/>
                  </a:lnTo>
                  <a:lnTo>
                    <a:pt x="60299" y="952906"/>
                  </a:lnTo>
                  <a:close/>
                </a:path>
                <a:path w="1165860" h="1151254">
                  <a:moveTo>
                    <a:pt x="778256" y="1029208"/>
                  </a:moveTo>
                  <a:lnTo>
                    <a:pt x="772541" y="995553"/>
                  </a:lnTo>
                  <a:lnTo>
                    <a:pt x="754761" y="972058"/>
                  </a:lnTo>
                  <a:lnTo>
                    <a:pt x="723646" y="957453"/>
                  </a:lnTo>
                  <a:lnTo>
                    <a:pt x="710946" y="956183"/>
                  </a:lnTo>
                  <a:lnTo>
                    <a:pt x="710946" y="1067308"/>
                  </a:lnTo>
                  <a:lnTo>
                    <a:pt x="707771" y="1083818"/>
                  </a:lnTo>
                  <a:lnTo>
                    <a:pt x="700151" y="1094613"/>
                  </a:lnTo>
                  <a:lnTo>
                    <a:pt x="686816" y="1100328"/>
                  </a:lnTo>
                  <a:lnTo>
                    <a:pt x="670306" y="1102233"/>
                  </a:lnTo>
                  <a:lnTo>
                    <a:pt x="763016" y="1102233"/>
                  </a:lnTo>
                  <a:lnTo>
                    <a:pt x="767461" y="1097788"/>
                  </a:lnTo>
                  <a:lnTo>
                    <a:pt x="775716" y="1078738"/>
                  </a:lnTo>
                  <a:lnTo>
                    <a:pt x="778256" y="1055243"/>
                  </a:lnTo>
                  <a:lnTo>
                    <a:pt x="778256" y="1029208"/>
                  </a:lnTo>
                  <a:close/>
                </a:path>
                <a:path w="1165860" h="1151254">
                  <a:moveTo>
                    <a:pt x="1165352" y="982218"/>
                  </a:moveTo>
                  <a:lnTo>
                    <a:pt x="183515" y="0"/>
                  </a:lnTo>
                  <a:lnTo>
                    <a:pt x="52705" y="0"/>
                  </a:lnTo>
                  <a:lnTo>
                    <a:pt x="58420" y="635"/>
                  </a:lnTo>
                  <a:lnTo>
                    <a:pt x="65405" y="1905"/>
                  </a:lnTo>
                  <a:lnTo>
                    <a:pt x="1153922" y="1085088"/>
                  </a:lnTo>
                  <a:lnTo>
                    <a:pt x="1165352" y="1112901"/>
                  </a:lnTo>
                  <a:lnTo>
                    <a:pt x="1165352" y="982218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73911" y="3838956"/>
              <a:ext cx="99059" cy="6794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18629" y="3842130"/>
              <a:ext cx="1260475" cy="34290"/>
            </a:xfrm>
            <a:custGeom>
              <a:avLst/>
              <a:gdLst/>
              <a:ahLst/>
              <a:cxnLst/>
              <a:rect l="l" t="t" r="r" b="b"/>
              <a:pathLst>
                <a:path w="1260475" h="34289">
                  <a:moveTo>
                    <a:pt x="34925" y="0"/>
                  </a:moveTo>
                  <a:lnTo>
                    <a:pt x="0" y="0"/>
                  </a:lnTo>
                  <a:lnTo>
                    <a:pt x="14617" y="1905"/>
                  </a:lnTo>
                  <a:lnTo>
                    <a:pt x="25400" y="7620"/>
                  </a:lnTo>
                  <a:lnTo>
                    <a:pt x="32385" y="17780"/>
                  </a:lnTo>
                  <a:lnTo>
                    <a:pt x="34925" y="32385"/>
                  </a:lnTo>
                  <a:lnTo>
                    <a:pt x="34925" y="0"/>
                  </a:lnTo>
                  <a:close/>
                </a:path>
                <a:path w="1260475" h="34289">
                  <a:moveTo>
                    <a:pt x="1259979" y="0"/>
                  </a:moveTo>
                  <a:lnTo>
                    <a:pt x="1225054" y="0"/>
                  </a:lnTo>
                  <a:lnTo>
                    <a:pt x="1240929" y="2540"/>
                  </a:lnTo>
                  <a:lnTo>
                    <a:pt x="1251724" y="8255"/>
                  </a:lnTo>
                  <a:lnTo>
                    <a:pt x="1257439" y="19050"/>
                  </a:lnTo>
                  <a:lnTo>
                    <a:pt x="1259979" y="34290"/>
                  </a:lnTo>
                  <a:lnTo>
                    <a:pt x="1259979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57884" y="5114544"/>
              <a:ext cx="129539" cy="2391410"/>
            </a:xfrm>
            <a:custGeom>
              <a:avLst/>
              <a:gdLst/>
              <a:ahLst/>
              <a:cxnLst/>
              <a:rect l="l" t="t" r="r" b="b"/>
              <a:pathLst>
                <a:path w="129540" h="2391409">
                  <a:moveTo>
                    <a:pt x="96519" y="0"/>
                  </a:moveTo>
                  <a:lnTo>
                    <a:pt x="33019" y="0"/>
                  </a:lnTo>
                  <a:lnTo>
                    <a:pt x="26034" y="46989"/>
                  </a:lnTo>
                  <a:lnTo>
                    <a:pt x="20319" y="93979"/>
                  </a:lnTo>
                  <a:lnTo>
                    <a:pt x="15875" y="140334"/>
                  </a:lnTo>
                  <a:lnTo>
                    <a:pt x="9525" y="233679"/>
                  </a:lnTo>
                  <a:lnTo>
                    <a:pt x="7619" y="280669"/>
                  </a:lnTo>
                  <a:lnTo>
                    <a:pt x="2540" y="682751"/>
                  </a:lnTo>
                  <a:lnTo>
                    <a:pt x="2540" y="733551"/>
                  </a:lnTo>
                  <a:lnTo>
                    <a:pt x="1269" y="835151"/>
                  </a:lnTo>
                  <a:lnTo>
                    <a:pt x="1269" y="885951"/>
                  </a:lnTo>
                  <a:lnTo>
                    <a:pt x="634" y="936751"/>
                  </a:lnTo>
                  <a:lnTo>
                    <a:pt x="634" y="1038986"/>
                  </a:lnTo>
                  <a:lnTo>
                    <a:pt x="0" y="1089786"/>
                  </a:lnTo>
                  <a:lnTo>
                    <a:pt x="0" y="1497571"/>
                  </a:lnTo>
                  <a:lnTo>
                    <a:pt x="634" y="1547101"/>
                  </a:lnTo>
                  <a:lnTo>
                    <a:pt x="634" y="1648726"/>
                  </a:lnTo>
                  <a:lnTo>
                    <a:pt x="1269" y="1700161"/>
                  </a:lnTo>
                  <a:lnTo>
                    <a:pt x="1269" y="1801787"/>
                  </a:lnTo>
                  <a:lnTo>
                    <a:pt x="2540" y="1903399"/>
                  </a:lnTo>
                  <a:lnTo>
                    <a:pt x="2540" y="1954199"/>
                  </a:lnTo>
                  <a:lnTo>
                    <a:pt x="3175" y="2005012"/>
                  </a:lnTo>
                  <a:lnTo>
                    <a:pt x="3175" y="2055825"/>
                  </a:lnTo>
                  <a:lnTo>
                    <a:pt x="3809" y="2104720"/>
                  </a:lnTo>
                  <a:lnTo>
                    <a:pt x="5079" y="2253957"/>
                  </a:lnTo>
                  <a:lnTo>
                    <a:pt x="6984" y="2391142"/>
                  </a:lnTo>
                  <a:lnTo>
                    <a:pt x="122554" y="2391142"/>
                  </a:lnTo>
                  <a:lnTo>
                    <a:pt x="123190" y="2368927"/>
                  </a:lnTo>
                  <a:lnTo>
                    <a:pt x="123825" y="2316213"/>
                  </a:lnTo>
                  <a:lnTo>
                    <a:pt x="123825" y="2264117"/>
                  </a:lnTo>
                  <a:lnTo>
                    <a:pt x="125729" y="2107260"/>
                  </a:lnTo>
                  <a:lnTo>
                    <a:pt x="126365" y="2005012"/>
                  </a:lnTo>
                  <a:lnTo>
                    <a:pt x="127000" y="1954199"/>
                  </a:lnTo>
                  <a:lnTo>
                    <a:pt x="127000" y="1903399"/>
                  </a:lnTo>
                  <a:lnTo>
                    <a:pt x="128269" y="1801787"/>
                  </a:lnTo>
                  <a:lnTo>
                    <a:pt x="128269" y="1700796"/>
                  </a:lnTo>
                  <a:lnTo>
                    <a:pt x="128904" y="1649996"/>
                  </a:lnTo>
                  <a:lnTo>
                    <a:pt x="128904" y="1548371"/>
                  </a:lnTo>
                  <a:lnTo>
                    <a:pt x="129540" y="1497571"/>
                  </a:lnTo>
                  <a:lnTo>
                    <a:pt x="129540" y="1193355"/>
                  </a:lnTo>
                  <a:lnTo>
                    <a:pt x="128904" y="1140637"/>
                  </a:lnTo>
                  <a:lnTo>
                    <a:pt x="128904" y="990091"/>
                  </a:lnTo>
                  <a:lnTo>
                    <a:pt x="128269" y="939926"/>
                  </a:lnTo>
                  <a:lnTo>
                    <a:pt x="128269" y="889126"/>
                  </a:lnTo>
                  <a:lnTo>
                    <a:pt x="127634" y="838326"/>
                  </a:lnTo>
                  <a:lnTo>
                    <a:pt x="127634" y="787526"/>
                  </a:lnTo>
                  <a:lnTo>
                    <a:pt x="126365" y="685926"/>
                  </a:lnTo>
                  <a:lnTo>
                    <a:pt x="126365" y="635126"/>
                  </a:lnTo>
                  <a:lnTo>
                    <a:pt x="122554" y="327024"/>
                  </a:lnTo>
                  <a:lnTo>
                    <a:pt x="121284" y="272414"/>
                  </a:lnTo>
                  <a:lnTo>
                    <a:pt x="118744" y="217804"/>
                  </a:lnTo>
                  <a:lnTo>
                    <a:pt x="115569" y="163194"/>
                  </a:lnTo>
                  <a:lnTo>
                    <a:pt x="110490" y="108584"/>
                  </a:lnTo>
                  <a:lnTo>
                    <a:pt x="104775" y="54609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36369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6985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6150" y="1630172"/>
            <a:ext cx="554482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00" dirty="0"/>
              <a:t>“您可能疑心乙型肝炎的症状。实际上</a:t>
            </a:r>
            <a:endParaRPr sz="2650"/>
          </a:p>
        </p:txBody>
      </p:sp>
      <p:sp>
        <p:nvSpPr>
          <p:cNvPr id="5" name="object 5"/>
          <p:cNvSpPr txBox="1"/>
          <p:nvPr/>
        </p:nvSpPr>
        <p:spPr>
          <a:xfrm>
            <a:off x="4756150" y="2143455"/>
            <a:ext cx="5227955" cy="2435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15" dirty="0">
                <a:solidFill>
                  <a:srgbClr val="082C6C"/>
                </a:solidFill>
                <a:latin typeface="SimSun"/>
                <a:cs typeface="SimSun"/>
              </a:rPr>
              <a:t>，只有不到</a:t>
            </a:r>
            <a:r>
              <a:rPr sz="2650" spc="-35" dirty="0">
                <a:solidFill>
                  <a:srgbClr val="082C6C"/>
                </a:solidFill>
                <a:latin typeface="SimSun"/>
                <a:cs typeface="SimSun"/>
              </a:rPr>
              <a:t>10%</a:t>
            </a:r>
            <a:r>
              <a:rPr sz="2650" spc="-45" dirty="0">
                <a:solidFill>
                  <a:srgbClr val="082C6C"/>
                </a:solidFill>
                <a:latin typeface="SimSun"/>
                <a:cs typeface="SimSun"/>
              </a:rPr>
              <a:t>的感染者出现症状。</a:t>
            </a:r>
            <a:endParaRPr sz="26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650">
              <a:latin typeface="SimSun"/>
              <a:cs typeface="SimSun"/>
            </a:endParaRPr>
          </a:p>
          <a:p>
            <a:pPr marL="12700" marR="24130" algn="just">
              <a:lnSpc>
                <a:spcPct val="127200"/>
              </a:lnSpc>
            </a:pPr>
            <a:r>
              <a:rPr sz="2650" spc="-270" dirty="0">
                <a:solidFill>
                  <a:srgbClr val="082C6C"/>
                </a:solidFill>
                <a:latin typeface="SimSun"/>
                <a:cs typeface="SimSun"/>
              </a:rPr>
              <a:t>这意思大多数乙型肝炎患者根本没有任</a:t>
            </a:r>
            <a:r>
              <a:rPr sz="2650" spc="-265" dirty="0">
                <a:solidFill>
                  <a:srgbClr val="082C6C"/>
                </a:solidFill>
                <a:latin typeface="SimSun"/>
                <a:cs typeface="SimSun"/>
              </a:rPr>
              <a:t>何症状，因此检测是知道若您患有乙型</a:t>
            </a:r>
            <a:r>
              <a:rPr sz="2650" spc="-285" dirty="0">
                <a:solidFill>
                  <a:srgbClr val="082C6C"/>
                </a:solidFill>
                <a:latin typeface="SimSun"/>
                <a:cs typeface="SimSun"/>
              </a:rPr>
              <a:t>肝炎的唯一方法。”</a:t>
            </a:r>
            <a:endParaRPr sz="265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1804416"/>
            <a:ext cx="3547872" cy="25526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79" y="2112264"/>
            <a:ext cx="723900" cy="723900"/>
            <a:chOff x="3230879" y="2112264"/>
            <a:chExt cx="723900" cy="723900"/>
          </a:xfrm>
        </p:grpSpPr>
        <p:sp>
          <p:nvSpPr>
            <p:cNvPr id="3" name="object 3"/>
            <p:cNvSpPr/>
            <p:nvPr/>
          </p:nvSpPr>
          <p:spPr>
            <a:xfrm>
              <a:off x="3230879" y="2112264"/>
              <a:ext cx="474345" cy="723900"/>
            </a:xfrm>
            <a:custGeom>
              <a:avLst/>
              <a:gdLst/>
              <a:ahLst/>
              <a:cxnLst/>
              <a:rect l="l" t="t" r="r" b="b"/>
              <a:pathLst>
                <a:path w="474345" h="723900">
                  <a:moveTo>
                    <a:pt x="458469" y="0"/>
                  </a:moveTo>
                  <a:lnTo>
                    <a:pt x="455294" y="0"/>
                  </a:lnTo>
                  <a:lnTo>
                    <a:pt x="453390" y="1270"/>
                  </a:lnTo>
                  <a:lnTo>
                    <a:pt x="350519" y="104139"/>
                  </a:lnTo>
                  <a:lnTo>
                    <a:pt x="349884" y="106680"/>
                  </a:lnTo>
                  <a:lnTo>
                    <a:pt x="349249" y="106680"/>
                  </a:lnTo>
                  <a:lnTo>
                    <a:pt x="349249" y="109220"/>
                  </a:lnTo>
                  <a:lnTo>
                    <a:pt x="349884" y="109220"/>
                  </a:lnTo>
                  <a:lnTo>
                    <a:pt x="350519" y="110489"/>
                  </a:lnTo>
                  <a:lnTo>
                    <a:pt x="350519" y="111760"/>
                  </a:lnTo>
                  <a:lnTo>
                    <a:pt x="426719" y="187960"/>
                  </a:lnTo>
                  <a:lnTo>
                    <a:pt x="424815" y="196850"/>
                  </a:lnTo>
                  <a:lnTo>
                    <a:pt x="405130" y="238760"/>
                  </a:lnTo>
                  <a:lnTo>
                    <a:pt x="381634" y="274320"/>
                  </a:lnTo>
                  <a:lnTo>
                    <a:pt x="346074" y="321310"/>
                  </a:lnTo>
                  <a:lnTo>
                    <a:pt x="295274" y="379730"/>
                  </a:lnTo>
                  <a:lnTo>
                    <a:pt x="226694" y="450850"/>
                  </a:lnTo>
                  <a:lnTo>
                    <a:pt x="207644" y="468630"/>
                  </a:lnTo>
                  <a:lnTo>
                    <a:pt x="187959" y="487680"/>
                  </a:lnTo>
                  <a:lnTo>
                    <a:pt x="167005" y="505460"/>
                  </a:lnTo>
                  <a:lnTo>
                    <a:pt x="146684" y="521970"/>
                  </a:lnTo>
                  <a:lnTo>
                    <a:pt x="140334" y="525780"/>
                  </a:lnTo>
                  <a:lnTo>
                    <a:pt x="137159" y="529589"/>
                  </a:lnTo>
                  <a:lnTo>
                    <a:pt x="103505" y="556260"/>
                  </a:lnTo>
                  <a:lnTo>
                    <a:pt x="74294" y="577850"/>
                  </a:lnTo>
                  <a:lnTo>
                    <a:pt x="49530" y="595630"/>
                  </a:lnTo>
                  <a:lnTo>
                    <a:pt x="32384" y="607060"/>
                  </a:lnTo>
                  <a:lnTo>
                    <a:pt x="15239" y="621030"/>
                  </a:lnTo>
                  <a:lnTo>
                    <a:pt x="4444" y="638810"/>
                  </a:lnTo>
                  <a:lnTo>
                    <a:pt x="0" y="659130"/>
                  </a:lnTo>
                  <a:lnTo>
                    <a:pt x="2539" y="680720"/>
                  </a:lnTo>
                  <a:lnTo>
                    <a:pt x="29844" y="716280"/>
                  </a:lnTo>
                  <a:lnTo>
                    <a:pt x="50165" y="723900"/>
                  </a:lnTo>
                  <a:lnTo>
                    <a:pt x="61594" y="723900"/>
                  </a:lnTo>
                  <a:lnTo>
                    <a:pt x="78105" y="722630"/>
                  </a:lnTo>
                  <a:lnTo>
                    <a:pt x="92709" y="716280"/>
                  </a:lnTo>
                  <a:lnTo>
                    <a:pt x="98424" y="711200"/>
                  </a:lnTo>
                  <a:lnTo>
                    <a:pt x="64769" y="711200"/>
                  </a:lnTo>
                  <a:lnTo>
                    <a:pt x="47624" y="709930"/>
                  </a:lnTo>
                  <a:lnTo>
                    <a:pt x="16509" y="684530"/>
                  </a:lnTo>
                  <a:lnTo>
                    <a:pt x="12700" y="659130"/>
                  </a:lnTo>
                  <a:lnTo>
                    <a:pt x="16509" y="643889"/>
                  </a:lnTo>
                  <a:lnTo>
                    <a:pt x="25399" y="628650"/>
                  </a:lnTo>
                  <a:lnTo>
                    <a:pt x="39369" y="617220"/>
                  </a:lnTo>
                  <a:lnTo>
                    <a:pt x="57784" y="604520"/>
                  </a:lnTo>
                  <a:lnTo>
                    <a:pt x="84455" y="585470"/>
                  </a:lnTo>
                  <a:lnTo>
                    <a:pt x="117474" y="561339"/>
                  </a:lnTo>
                  <a:lnTo>
                    <a:pt x="153669" y="532130"/>
                  </a:lnTo>
                  <a:lnTo>
                    <a:pt x="161924" y="529589"/>
                  </a:lnTo>
                  <a:lnTo>
                    <a:pt x="195580" y="529589"/>
                  </a:lnTo>
                  <a:lnTo>
                    <a:pt x="195580" y="528320"/>
                  </a:lnTo>
                  <a:lnTo>
                    <a:pt x="190499" y="524510"/>
                  </a:lnTo>
                  <a:lnTo>
                    <a:pt x="184784" y="520700"/>
                  </a:lnTo>
                  <a:lnTo>
                    <a:pt x="172084" y="516889"/>
                  </a:lnTo>
                  <a:lnTo>
                    <a:pt x="188594" y="502920"/>
                  </a:lnTo>
                  <a:lnTo>
                    <a:pt x="235584" y="459739"/>
                  </a:lnTo>
                  <a:lnTo>
                    <a:pt x="296544" y="396239"/>
                  </a:lnTo>
                  <a:lnTo>
                    <a:pt x="343534" y="342900"/>
                  </a:lnTo>
                  <a:lnTo>
                    <a:pt x="379094" y="299720"/>
                  </a:lnTo>
                  <a:lnTo>
                    <a:pt x="404494" y="262889"/>
                  </a:lnTo>
                  <a:lnTo>
                    <a:pt x="432434" y="213360"/>
                  </a:lnTo>
                  <a:lnTo>
                    <a:pt x="437515" y="198120"/>
                  </a:lnTo>
                  <a:lnTo>
                    <a:pt x="455294" y="198120"/>
                  </a:lnTo>
                  <a:lnTo>
                    <a:pt x="394969" y="138430"/>
                  </a:lnTo>
                  <a:lnTo>
                    <a:pt x="403859" y="129539"/>
                  </a:lnTo>
                  <a:lnTo>
                    <a:pt x="386080" y="129539"/>
                  </a:lnTo>
                  <a:lnTo>
                    <a:pt x="364490" y="107950"/>
                  </a:lnTo>
                  <a:lnTo>
                    <a:pt x="456565" y="15239"/>
                  </a:lnTo>
                  <a:lnTo>
                    <a:pt x="474344" y="15239"/>
                  </a:lnTo>
                  <a:lnTo>
                    <a:pt x="460374" y="1270"/>
                  </a:lnTo>
                  <a:lnTo>
                    <a:pt x="45846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5649" y="2641854"/>
              <a:ext cx="158750" cy="1816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7889" y="2382774"/>
              <a:ext cx="347345" cy="281940"/>
            </a:xfrm>
            <a:custGeom>
              <a:avLst/>
              <a:gdLst/>
              <a:ahLst/>
              <a:cxnLst/>
              <a:rect l="l" t="t" r="r" b="b"/>
              <a:pathLst>
                <a:path w="347345" h="281939">
                  <a:moveTo>
                    <a:pt x="320675" y="0"/>
                  </a:moveTo>
                  <a:lnTo>
                    <a:pt x="302895" y="0"/>
                  </a:lnTo>
                  <a:lnTo>
                    <a:pt x="318770" y="16510"/>
                  </a:lnTo>
                  <a:lnTo>
                    <a:pt x="304164" y="21589"/>
                  </a:lnTo>
                  <a:lnTo>
                    <a:pt x="254000" y="49529"/>
                  </a:lnTo>
                  <a:lnTo>
                    <a:pt x="218439" y="74929"/>
                  </a:lnTo>
                  <a:lnTo>
                    <a:pt x="173989" y="110489"/>
                  </a:lnTo>
                  <a:lnTo>
                    <a:pt x="120650" y="157479"/>
                  </a:lnTo>
                  <a:lnTo>
                    <a:pt x="57150" y="218439"/>
                  </a:lnTo>
                  <a:lnTo>
                    <a:pt x="13970" y="265429"/>
                  </a:lnTo>
                  <a:lnTo>
                    <a:pt x="0" y="281939"/>
                  </a:lnTo>
                  <a:lnTo>
                    <a:pt x="16510" y="281939"/>
                  </a:lnTo>
                  <a:lnTo>
                    <a:pt x="29845" y="265429"/>
                  </a:lnTo>
                  <a:lnTo>
                    <a:pt x="48260" y="246379"/>
                  </a:lnTo>
                  <a:lnTo>
                    <a:pt x="137795" y="158750"/>
                  </a:lnTo>
                  <a:lnTo>
                    <a:pt x="196850" y="107950"/>
                  </a:lnTo>
                  <a:lnTo>
                    <a:pt x="243205" y="71120"/>
                  </a:lnTo>
                  <a:lnTo>
                    <a:pt x="278764" y="48260"/>
                  </a:lnTo>
                  <a:lnTo>
                    <a:pt x="320675" y="29210"/>
                  </a:lnTo>
                  <a:lnTo>
                    <a:pt x="329564" y="26670"/>
                  </a:lnTo>
                  <a:lnTo>
                    <a:pt x="347345" y="26670"/>
                  </a:lnTo>
                  <a:lnTo>
                    <a:pt x="3206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6959" y="2127504"/>
              <a:ext cx="337819" cy="35941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62400" y="2185416"/>
            <a:ext cx="546100" cy="634365"/>
            <a:chOff x="3962400" y="2185416"/>
            <a:chExt cx="546100" cy="6343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19" y="2185416"/>
              <a:ext cx="263651" cy="265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02607" y="2412492"/>
              <a:ext cx="405765" cy="407034"/>
            </a:xfrm>
            <a:custGeom>
              <a:avLst/>
              <a:gdLst/>
              <a:ahLst/>
              <a:cxnLst/>
              <a:rect l="l" t="t" r="r" b="b"/>
              <a:pathLst>
                <a:path w="405764" h="407035">
                  <a:moveTo>
                    <a:pt x="36829" y="0"/>
                  </a:moveTo>
                  <a:lnTo>
                    <a:pt x="22859" y="2540"/>
                  </a:lnTo>
                  <a:lnTo>
                    <a:pt x="10794" y="10795"/>
                  </a:lnTo>
                  <a:lnTo>
                    <a:pt x="2539" y="23495"/>
                  </a:lnTo>
                  <a:lnTo>
                    <a:pt x="0" y="37465"/>
                  </a:lnTo>
                  <a:lnTo>
                    <a:pt x="10794" y="64135"/>
                  </a:lnTo>
                  <a:lnTo>
                    <a:pt x="367918" y="406908"/>
                  </a:lnTo>
                  <a:lnTo>
                    <a:pt x="381888" y="403733"/>
                  </a:lnTo>
                  <a:lnTo>
                    <a:pt x="394588" y="395478"/>
                  </a:lnTo>
                  <a:lnTo>
                    <a:pt x="402843" y="383413"/>
                  </a:lnTo>
                  <a:lnTo>
                    <a:pt x="405383" y="369443"/>
                  </a:lnTo>
                  <a:lnTo>
                    <a:pt x="402843" y="354838"/>
                  </a:lnTo>
                  <a:lnTo>
                    <a:pt x="394588" y="342773"/>
                  </a:lnTo>
                  <a:lnTo>
                    <a:pt x="63500" y="10795"/>
                  </a:lnTo>
                  <a:lnTo>
                    <a:pt x="51434" y="2540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289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400" y="2272284"/>
              <a:ext cx="228600" cy="2301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61999" y="2417521"/>
            <a:ext cx="32448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0" dirty="0">
                <a:latin typeface="SimSun"/>
                <a:cs typeface="SimSun"/>
              </a:rPr>
              <a:t>血</a:t>
            </a:r>
            <a:endParaRPr sz="235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4532" y="3090799"/>
            <a:ext cx="2032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70" dirty="0">
                <a:latin typeface="SimSun"/>
                <a:cs typeface="SimSun"/>
              </a:rPr>
              <a:t>与感染者直接血液接触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9021" y="2173985"/>
            <a:ext cx="116586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25" dirty="0">
                <a:latin typeface="SimSun"/>
                <a:cs typeface="SimSun"/>
              </a:rPr>
              <a:t>家庭接触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5379" y="2834197"/>
            <a:ext cx="2840990" cy="6927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750" spc="-185" dirty="0">
                <a:latin typeface="SimSun"/>
                <a:cs typeface="SimSun"/>
              </a:rPr>
              <a:t>共用卫生设备</a:t>
            </a:r>
            <a:r>
              <a:rPr sz="1750" spc="-180" dirty="0">
                <a:latin typeface="SimSun"/>
                <a:cs typeface="SimSun"/>
              </a:rPr>
              <a:t>（</a:t>
            </a:r>
            <a:r>
              <a:rPr sz="1750" spc="-170" dirty="0">
                <a:latin typeface="SimSun"/>
                <a:cs typeface="SimSun"/>
              </a:rPr>
              <a:t>剃须刀、牙刷、</a:t>
            </a:r>
            <a:endParaRPr sz="1750">
              <a:latin typeface="SimSun"/>
              <a:cs typeface="SimSun"/>
            </a:endParaRPr>
          </a:p>
          <a:p>
            <a:pPr marL="3175" algn="ctr">
              <a:lnSpc>
                <a:spcPct val="100000"/>
              </a:lnSpc>
              <a:spcBef>
                <a:spcPts val="525"/>
              </a:spcBef>
            </a:pPr>
            <a:r>
              <a:rPr sz="1750" spc="-185" dirty="0">
                <a:latin typeface="SimSun"/>
                <a:cs typeface="SimSun"/>
              </a:rPr>
              <a:t>耳环等</a:t>
            </a:r>
            <a:r>
              <a:rPr sz="1750" spc="-50" dirty="0">
                <a:latin typeface="SimSun"/>
                <a:cs typeface="SimSun"/>
              </a:rPr>
              <a:t>）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31197" y="2071877"/>
            <a:ext cx="97790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70" dirty="0">
                <a:latin typeface="SimSun"/>
                <a:cs typeface="SimSun"/>
              </a:rPr>
              <a:t>亲密接触</a:t>
            </a:r>
            <a:endParaRPr sz="20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2882" y="2645791"/>
            <a:ext cx="211264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-50" dirty="0">
                <a:latin typeface="SimSun"/>
                <a:cs typeface="SimSun"/>
              </a:rPr>
              <a:t>直接接触感染者的性液</a:t>
            </a:r>
            <a:endParaRPr sz="165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65323" y="4122165"/>
            <a:ext cx="20034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225" dirty="0">
                <a:latin typeface="SimSun"/>
                <a:cs typeface="SimSun"/>
              </a:rPr>
              <a:t>母亲对孩子出生时</a:t>
            </a:r>
            <a:endParaRPr sz="215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8150" y="4661992"/>
            <a:ext cx="107696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80" dirty="0">
                <a:latin typeface="SimSun"/>
                <a:cs typeface="SimSun"/>
              </a:rPr>
              <a:t>共用针头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4200" y="6410350"/>
            <a:ext cx="152019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204" dirty="0">
                <a:latin typeface="SimSun"/>
                <a:cs typeface="SimSun"/>
              </a:rPr>
              <a:t>医疗保健暴露</a:t>
            </a:r>
            <a:endParaRPr sz="215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0888" y="5749188"/>
            <a:ext cx="2206625" cy="69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5260">
              <a:lnSpc>
                <a:spcPct val="125200"/>
              </a:lnSpc>
              <a:spcBef>
                <a:spcPts val="95"/>
              </a:spcBef>
            </a:pPr>
            <a:r>
              <a:rPr sz="1750" spc="-185" dirty="0">
                <a:latin typeface="SimSun"/>
                <a:cs typeface="SimSun"/>
              </a:rPr>
              <a:t>纹身、穿孔、理发、划</a:t>
            </a:r>
            <a:r>
              <a:rPr sz="1750" spc="-155" dirty="0">
                <a:latin typeface="SimSun"/>
                <a:cs typeface="SimSun"/>
              </a:rPr>
              <a:t>痕、包皮环切术</a:t>
            </a:r>
            <a:endParaRPr sz="1750">
              <a:latin typeface="SimSun"/>
              <a:cs typeface="SimSu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9056" y="1598675"/>
            <a:ext cx="894588" cy="8945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3072" y="4920996"/>
            <a:ext cx="1103376" cy="71323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587" y="5140452"/>
            <a:ext cx="827532" cy="9326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62516" y="4715255"/>
            <a:ext cx="696468" cy="87934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90559" y="4750308"/>
            <a:ext cx="914400" cy="78028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0" y="0"/>
            <a:ext cx="10476230" cy="1435735"/>
            <a:chOff x="0" y="0"/>
            <a:chExt cx="10476230" cy="143573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10475975" cy="14356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0980" y="0"/>
              <a:ext cx="10076688" cy="96012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758823" y="152476"/>
            <a:ext cx="7073900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spc="-390" dirty="0">
                <a:solidFill>
                  <a:srgbClr val="000000"/>
                </a:solidFill>
              </a:rPr>
              <a:t>有人可以通过以下方式感染乙型肝炎：</a:t>
            </a:r>
            <a:endParaRPr sz="3650"/>
          </a:p>
        </p:txBody>
      </p:sp>
      <p:grpSp>
        <p:nvGrpSpPr>
          <p:cNvPr id="30" name="object 30"/>
          <p:cNvGrpSpPr/>
          <p:nvPr/>
        </p:nvGrpSpPr>
        <p:grpSpPr>
          <a:xfrm>
            <a:off x="379475" y="2305811"/>
            <a:ext cx="408940" cy="637540"/>
            <a:chOff x="379475" y="2305811"/>
            <a:chExt cx="408940" cy="637540"/>
          </a:xfrm>
        </p:grpSpPr>
        <p:sp>
          <p:nvSpPr>
            <p:cNvPr id="31" name="object 31"/>
            <p:cNvSpPr/>
            <p:nvPr/>
          </p:nvSpPr>
          <p:spPr>
            <a:xfrm>
              <a:off x="379475" y="2305811"/>
              <a:ext cx="408940" cy="637540"/>
            </a:xfrm>
            <a:custGeom>
              <a:avLst/>
              <a:gdLst/>
              <a:ahLst/>
              <a:cxnLst/>
              <a:rect l="l" t="t" r="r" b="b"/>
              <a:pathLst>
                <a:path w="408940" h="637539">
                  <a:moveTo>
                    <a:pt x="204216" y="0"/>
                  </a:moveTo>
                  <a:lnTo>
                    <a:pt x="182651" y="34289"/>
                  </a:lnTo>
                  <a:lnTo>
                    <a:pt x="159816" y="72898"/>
                  </a:lnTo>
                  <a:lnTo>
                    <a:pt x="132549" y="120396"/>
                  </a:lnTo>
                  <a:lnTo>
                    <a:pt x="102108" y="175005"/>
                  </a:lnTo>
                  <a:lnTo>
                    <a:pt x="71666" y="233299"/>
                  </a:lnTo>
                  <a:lnTo>
                    <a:pt x="43764" y="290957"/>
                  </a:lnTo>
                  <a:lnTo>
                    <a:pt x="20929" y="346075"/>
                  </a:lnTo>
                  <a:lnTo>
                    <a:pt x="5702" y="394842"/>
                  </a:lnTo>
                  <a:lnTo>
                    <a:pt x="0" y="434213"/>
                  </a:lnTo>
                  <a:lnTo>
                    <a:pt x="5080" y="480440"/>
                  </a:lnTo>
                  <a:lnTo>
                    <a:pt x="20929" y="523621"/>
                  </a:lnTo>
                  <a:lnTo>
                    <a:pt x="45034" y="560959"/>
                  </a:lnTo>
                  <a:lnTo>
                    <a:pt x="76733" y="592709"/>
                  </a:lnTo>
                  <a:lnTo>
                    <a:pt x="114160" y="616076"/>
                  </a:lnTo>
                  <a:lnTo>
                    <a:pt x="157289" y="631951"/>
                  </a:lnTo>
                  <a:lnTo>
                    <a:pt x="204216" y="637032"/>
                  </a:lnTo>
                  <a:lnTo>
                    <a:pt x="251142" y="631951"/>
                  </a:lnTo>
                  <a:lnTo>
                    <a:pt x="294271" y="616076"/>
                  </a:lnTo>
                  <a:lnTo>
                    <a:pt x="332320" y="592709"/>
                  </a:lnTo>
                  <a:lnTo>
                    <a:pt x="363397" y="560959"/>
                  </a:lnTo>
                  <a:lnTo>
                    <a:pt x="387502" y="523621"/>
                  </a:lnTo>
                  <a:lnTo>
                    <a:pt x="403352" y="480440"/>
                  </a:lnTo>
                  <a:lnTo>
                    <a:pt x="408431" y="434213"/>
                  </a:lnTo>
                  <a:lnTo>
                    <a:pt x="402729" y="394842"/>
                  </a:lnTo>
                  <a:lnTo>
                    <a:pt x="387502" y="346075"/>
                  </a:lnTo>
                  <a:lnTo>
                    <a:pt x="364667" y="290957"/>
                  </a:lnTo>
                  <a:lnTo>
                    <a:pt x="336765" y="233299"/>
                  </a:lnTo>
                  <a:lnTo>
                    <a:pt x="306324" y="175640"/>
                  </a:lnTo>
                  <a:lnTo>
                    <a:pt x="276517" y="121030"/>
                  </a:lnTo>
                  <a:lnTo>
                    <a:pt x="248615" y="72898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ED2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0999" y="2641091"/>
              <a:ext cx="407034" cy="302260"/>
            </a:xfrm>
            <a:custGeom>
              <a:avLst/>
              <a:gdLst/>
              <a:ahLst/>
              <a:cxnLst/>
              <a:rect l="l" t="t" r="r" b="b"/>
              <a:pathLst>
                <a:path w="407034" h="302260">
                  <a:moveTo>
                    <a:pt x="381520" y="0"/>
                  </a:moveTo>
                  <a:lnTo>
                    <a:pt x="383425" y="9525"/>
                  </a:lnTo>
                  <a:lnTo>
                    <a:pt x="385965" y="26670"/>
                  </a:lnTo>
                  <a:lnTo>
                    <a:pt x="385965" y="34925"/>
                  </a:lnTo>
                  <a:lnTo>
                    <a:pt x="380885" y="81153"/>
                  </a:lnTo>
                  <a:lnTo>
                    <a:pt x="365010" y="123571"/>
                  </a:lnTo>
                  <a:lnTo>
                    <a:pt x="340893" y="161671"/>
                  </a:lnTo>
                  <a:lnTo>
                    <a:pt x="309143" y="192659"/>
                  </a:lnTo>
                  <a:lnTo>
                    <a:pt x="271691" y="216788"/>
                  </a:lnTo>
                  <a:lnTo>
                    <a:pt x="228523" y="232029"/>
                  </a:lnTo>
                  <a:lnTo>
                    <a:pt x="181559" y="237744"/>
                  </a:lnTo>
                  <a:lnTo>
                    <a:pt x="135851" y="232663"/>
                  </a:lnTo>
                  <a:lnTo>
                    <a:pt x="93319" y="217424"/>
                  </a:lnTo>
                  <a:lnTo>
                    <a:pt x="55867" y="194563"/>
                  </a:lnTo>
                  <a:lnTo>
                    <a:pt x="24752" y="164211"/>
                  </a:lnTo>
                  <a:lnTo>
                    <a:pt x="0" y="128016"/>
                  </a:lnTo>
                  <a:lnTo>
                    <a:pt x="12700" y="175006"/>
                  </a:lnTo>
                  <a:lnTo>
                    <a:pt x="36182" y="216788"/>
                  </a:lnTo>
                  <a:lnTo>
                    <a:pt x="67919" y="251713"/>
                  </a:lnTo>
                  <a:lnTo>
                    <a:pt x="107276" y="278257"/>
                  </a:lnTo>
                  <a:lnTo>
                    <a:pt x="152349" y="295402"/>
                  </a:lnTo>
                  <a:lnTo>
                    <a:pt x="202501" y="301752"/>
                  </a:lnTo>
                  <a:lnTo>
                    <a:pt x="248843" y="296672"/>
                  </a:lnTo>
                  <a:lnTo>
                    <a:pt x="292011" y="280797"/>
                  </a:lnTo>
                  <a:lnTo>
                    <a:pt x="330098" y="257429"/>
                  </a:lnTo>
                  <a:lnTo>
                    <a:pt x="361835" y="225679"/>
                  </a:lnTo>
                  <a:lnTo>
                    <a:pt x="385965" y="188341"/>
                  </a:lnTo>
                  <a:lnTo>
                    <a:pt x="401193" y="145161"/>
                  </a:lnTo>
                  <a:lnTo>
                    <a:pt x="406908" y="98933"/>
                  </a:lnTo>
                  <a:lnTo>
                    <a:pt x="405003" y="78612"/>
                  </a:lnTo>
                  <a:lnTo>
                    <a:pt x="399923" y="55118"/>
                  </a:lnTo>
                  <a:lnTo>
                    <a:pt x="391668" y="28575"/>
                  </a:lnTo>
                  <a:lnTo>
                    <a:pt x="381520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155191" y="4985003"/>
            <a:ext cx="1069975" cy="1248410"/>
            <a:chOff x="1155191" y="4985003"/>
            <a:chExt cx="1069975" cy="1248410"/>
          </a:xfrm>
        </p:grpSpPr>
        <p:sp>
          <p:nvSpPr>
            <p:cNvPr id="34" name="object 34"/>
            <p:cNvSpPr/>
            <p:nvPr/>
          </p:nvSpPr>
          <p:spPr>
            <a:xfrm>
              <a:off x="1397507" y="50215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3" y="0"/>
                  </a:moveTo>
                  <a:lnTo>
                    <a:pt x="15366" y="1905"/>
                  </a:lnTo>
                  <a:lnTo>
                    <a:pt x="7746" y="7620"/>
                  </a:lnTo>
                  <a:lnTo>
                    <a:pt x="1904" y="15240"/>
                  </a:lnTo>
                  <a:lnTo>
                    <a:pt x="0" y="24638"/>
                  </a:lnTo>
                  <a:lnTo>
                    <a:pt x="1904" y="33528"/>
                  </a:lnTo>
                  <a:lnTo>
                    <a:pt x="7746" y="41783"/>
                  </a:lnTo>
                  <a:lnTo>
                    <a:pt x="15366" y="46863"/>
                  </a:lnTo>
                  <a:lnTo>
                    <a:pt x="24383" y="48768"/>
                  </a:lnTo>
                  <a:lnTo>
                    <a:pt x="34035" y="46863"/>
                  </a:lnTo>
                  <a:lnTo>
                    <a:pt x="41655" y="41783"/>
                  </a:lnTo>
                  <a:lnTo>
                    <a:pt x="46862" y="33528"/>
                  </a:lnTo>
                  <a:lnTo>
                    <a:pt x="48767" y="24638"/>
                  </a:lnTo>
                  <a:lnTo>
                    <a:pt x="46862" y="15240"/>
                  </a:lnTo>
                  <a:lnTo>
                    <a:pt x="41655" y="7620"/>
                  </a:lnTo>
                  <a:lnTo>
                    <a:pt x="34035" y="1905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129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02891" y="5472683"/>
              <a:ext cx="413384" cy="760730"/>
            </a:xfrm>
            <a:custGeom>
              <a:avLst/>
              <a:gdLst/>
              <a:ahLst/>
              <a:cxnLst/>
              <a:rect l="l" t="t" r="r" b="b"/>
              <a:pathLst>
                <a:path w="413385" h="760729">
                  <a:moveTo>
                    <a:pt x="41909" y="0"/>
                  </a:moveTo>
                  <a:lnTo>
                    <a:pt x="35559" y="0"/>
                  </a:lnTo>
                  <a:lnTo>
                    <a:pt x="20319" y="5715"/>
                  </a:lnTo>
                  <a:lnTo>
                    <a:pt x="8255" y="15875"/>
                  </a:lnTo>
                  <a:lnTo>
                    <a:pt x="1269" y="29845"/>
                  </a:lnTo>
                  <a:lnTo>
                    <a:pt x="0" y="46355"/>
                  </a:lnTo>
                  <a:lnTo>
                    <a:pt x="22859" y="290068"/>
                  </a:lnTo>
                  <a:lnTo>
                    <a:pt x="46355" y="347218"/>
                  </a:lnTo>
                  <a:lnTo>
                    <a:pt x="95757" y="380873"/>
                  </a:lnTo>
                  <a:lnTo>
                    <a:pt x="95757" y="424688"/>
                  </a:lnTo>
                  <a:lnTo>
                    <a:pt x="191643" y="424688"/>
                  </a:lnTo>
                  <a:lnTo>
                    <a:pt x="221995" y="431038"/>
                  </a:lnTo>
                  <a:lnTo>
                    <a:pt x="246760" y="447548"/>
                  </a:lnTo>
                  <a:lnTo>
                    <a:pt x="263270" y="472313"/>
                  </a:lnTo>
                  <a:lnTo>
                    <a:pt x="269620" y="502793"/>
                  </a:lnTo>
                  <a:lnTo>
                    <a:pt x="269620" y="537083"/>
                  </a:lnTo>
                  <a:lnTo>
                    <a:pt x="322325" y="537083"/>
                  </a:lnTo>
                  <a:lnTo>
                    <a:pt x="322325" y="592836"/>
                  </a:lnTo>
                  <a:lnTo>
                    <a:pt x="175132" y="592836"/>
                  </a:lnTo>
                  <a:lnTo>
                    <a:pt x="175132" y="537083"/>
                  </a:lnTo>
                  <a:lnTo>
                    <a:pt x="227710" y="502793"/>
                  </a:lnTo>
                  <a:lnTo>
                    <a:pt x="205612" y="469773"/>
                  </a:lnTo>
                  <a:lnTo>
                    <a:pt x="191643" y="466598"/>
                  </a:lnTo>
                  <a:lnTo>
                    <a:pt x="95757" y="466598"/>
                  </a:lnTo>
                  <a:lnTo>
                    <a:pt x="95757" y="760476"/>
                  </a:lnTo>
                  <a:lnTo>
                    <a:pt x="361569" y="760476"/>
                  </a:lnTo>
                  <a:lnTo>
                    <a:pt x="361569" y="372618"/>
                  </a:lnTo>
                  <a:lnTo>
                    <a:pt x="382524" y="356743"/>
                  </a:lnTo>
                  <a:lnTo>
                    <a:pt x="398399" y="335788"/>
                  </a:lnTo>
                  <a:lnTo>
                    <a:pt x="409194" y="311658"/>
                  </a:lnTo>
                  <a:lnTo>
                    <a:pt x="413003" y="284353"/>
                  </a:lnTo>
                  <a:lnTo>
                    <a:pt x="413003" y="151130"/>
                  </a:lnTo>
                  <a:lnTo>
                    <a:pt x="409194" y="167640"/>
                  </a:lnTo>
                  <a:lnTo>
                    <a:pt x="379983" y="191643"/>
                  </a:lnTo>
                  <a:lnTo>
                    <a:pt x="338200" y="175260"/>
                  </a:lnTo>
                  <a:lnTo>
                    <a:pt x="331850" y="163830"/>
                  </a:lnTo>
                  <a:lnTo>
                    <a:pt x="329310" y="164465"/>
                  </a:lnTo>
                  <a:lnTo>
                    <a:pt x="320420" y="164465"/>
                  </a:lnTo>
                  <a:lnTo>
                    <a:pt x="305181" y="161925"/>
                  </a:lnTo>
                  <a:lnTo>
                    <a:pt x="292481" y="153035"/>
                  </a:lnTo>
                  <a:lnTo>
                    <a:pt x="284225" y="140335"/>
                  </a:lnTo>
                  <a:lnTo>
                    <a:pt x="281050" y="125095"/>
                  </a:lnTo>
                  <a:lnTo>
                    <a:pt x="281050" y="128905"/>
                  </a:lnTo>
                  <a:lnTo>
                    <a:pt x="277875" y="144780"/>
                  </a:lnTo>
                  <a:lnTo>
                    <a:pt x="269620" y="157480"/>
                  </a:lnTo>
                  <a:lnTo>
                    <a:pt x="256920" y="165735"/>
                  </a:lnTo>
                  <a:lnTo>
                    <a:pt x="241045" y="168910"/>
                  </a:lnTo>
                  <a:lnTo>
                    <a:pt x="237870" y="168910"/>
                  </a:lnTo>
                  <a:lnTo>
                    <a:pt x="222631" y="165735"/>
                  </a:lnTo>
                  <a:lnTo>
                    <a:pt x="209931" y="157480"/>
                  </a:lnTo>
                  <a:lnTo>
                    <a:pt x="201802" y="144780"/>
                  </a:lnTo>
                  <a:lnTo>
                    <a:pt x="198627" y="128905"/>
                  </a:lnTo>
                  <a:lnTo>
                    <a:pt x="198627" y="106045"/>
                  </a:lnTo>
                  <a:lnTo>
                    <a:pt x="193547" y="121920"/>
                  </a:lnTo>
                  <a:lnTo>
                    <a:pt x="184022" y="133985"/>
                  </a:lnTo>
                  <a:lnTo>
                    <a:pt x="170687" y="142240"/>
                  </a:lnTo>
                  <a:lnTo>
                    <a:pt x="154812" y="145415"/>
                  </a:lnTo>
                  <a:lnTo>
                    <a:pt x="151002" y="145415"/>
                  </a:lnTo>
                  <a:lnTo>
                    <a:pt x="134493" y="142240"/>
                  </a:lnTo>
                  <a:lnTo>
                    <a:pt x="120522" y="132715"/>
                  </a:lnTo>
                  <a:lnTo>
                    <a:pt x="110997" y="118745"/>
                  </a:lnTo>
                  <a:lnTo>
                    <a:pt x="107822" y="101600"/>
                  </a:lnTo>
                  <a:lnTo>
                    <a:pt x="107822" y="99695"/>
                  </a:lnTo>
                  <a:lnTo>
                    <a:pt x="101472" y="167005"/>
                  </a:lnTo>
                  <a:lnTo>
                    <a:pt x="78612" y="21590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FCC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83308" y="5469635"/>
              <a:ext cx="132715" cy="196850"/>
            </a:xfrm>
            <a:custGeom>
              <a:avLst/>
              <a:gdLst/>
              <a:ahLst/>
              <a:cxnLst/>
              <a:rect l="l" t="t" r="r" b="b"/>
              <a:pathLst>
                <a:path w="132714" h="196850">
                  <a:moveTo>
                    <a:pt x="43306" y="0"/>
                  </a:moveTo>
                  <a:lnTo>
                    <a:pt x="39497" y="0"/>
                  </a:lnTo>
                  <a:lnTo>
                    <a:pt x="24256" y="3175"/>
                  </a:lnTo>
                  <a:lnTo>
                    <a:pt x="11430" y="12064"/>
                  </a:lnTo>
                  <a:lnTo>
                    <a:pt x="3175" y="24130"/>
                  </a:lnTo>
                  <a:lnTo>
                    <a:pt x="0" y="40005"/>
                  </a:lnTo>
                  <a:lnTo>
                    <a:pt x="0" y="128777"/>
                  </a:lnTo>
                  <a:lnTo>
                    <a:pt x="3175" y="144018"/>
                  </a:lnTo>
                  <a:lnTo>
                    <a:pt x="11430" y="156590"/>
                  </a:lnTo>
                  <a:lnTo>
                    <a:pt x="24256" y="165481"/>
                  </a:lnTo>
                  <a:lnTo>
                    <a:pt x="39497" y="168020"/>
                  </a:lnTo>
                  <a:lnTo>
                    <a:pt x="48387" y="168020"/>
                  </a:lnTo>
                  <a:lnTo>
                    <a:pt x="51054" y="167386"/>
                  </a:lnTo>
                  <a:lnTo>
                    <a:pt x="57404" y="178815"/>
                  </a:lnTo>
                  <a:lnTo>
                    <a:pt x="66293" y="188340"/>
                  </a:lnTo>
                  <a:lnTo>
                    <a:pt x="77724" y="194056"/>
                  </a:lnTo>
                  <a:lnTo>
                    <a:pt x="91186" y="196595"/>
                  </a:lnTo>
                  <a:lnTo>
                    <a:pt x="99441" y="195325"/>
                  </a:lnTo>
                  <a:lnTo>
                    <a:pt x="128778" y="171195"/>
                  </a:lnTo>
                  <a:lnTo>
                    <a:pt x="132587" y="154686"/>
                  </a:lnTo>
                  <a:lnTo>
                    <a:pt x="132587" y="69722"/>
                  </a:lnTo>
                  <a:lnTo>
                    <a:pt x="128778" y="53212"/>
                  </a:lnTo>
                  <a:lnTo>
                    <a:pt x="120523" y="40005"/>
                  </a:lnTo>
                  <a:lnTo>
                    <a:pt x="107061" y="31114"/>
                  </a:lnTo>
                  <a:lnTo>
                    <a:pt x="91186" y="27939"/>
                  </a:lnTo>
                  <a:lnTo>
                    <a:pt x="87375" y="27939"/>
                  </a:lnTo>
                  <a:lnTo>
                    <a:pt x="81534" y="29209"/>
                  </a:lnTo>
                  <a:lnTo>
                    <a:pt x="75818" y="17780"/>
                  </a:lnTo>
                  <a:lnTo>
                    <a:pt x="67564" y="8255"/>
                  </a:lnTo>
                  <a:lnTo>
                    <a:pt x="56134" y="2539"/>
                  </a:lnTo>
                  <a:lnTo>
                    <a:pt x="43306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78152" y="6009130"/>
              <a:ext cx="147955" cy="56515"/>
            </a:xfrm>
            <a:custGeom>
              <a:avLst/>
              <a:gdLst/>
              <a:ahLst/>
              <a:cxnLst/>
              <a:rect l="l" t="t" r="r" b="b"/>
              <a:pathLst>
                <a:path w="147955" h="56514">
                  <a:moveTo>
                    <a:pt x="147827" y="0"/>
                  </a:moveTo>
                  <a:lnTo>
                    <a:pt x="0" y="0"/>
                  </a:lnTo>
                  <a:lnTo>
                    <a:pt x="0" y="56389"/>
                  </a:lnTo>
                  <a:lnTo>
                    <a:pt x="147827" y="56389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D6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01011" y="5437631"/>
              <a:ext cx="82550" cy="204470"/>
            </a:xfrm>
            <a:custGeom>
              <a:avLst/>
              <a:gdLst/>
              <a:ahLst/>
              <a:cxnLst/>
              <a:rect l="l" t="t" r="r" b="b"/>
              <a:pathLst>
                <a:path w="82550" h="204470">
                  <a:moveTo>
                    <a:pt x="42418" y="0"/>
                  </a:moveTo>
                  <a:lnTo>
                    <a:pt x="39243" y="0"/>
                  </a:lnTo>
                  <a:lnTo>
                    <a:pt x="24002" y="3175"/>
                  </a:lnTo>
                  <a:lnTo>
                    <a:pt x="11430" y="11430"/>
                  </a:lnTo>
                  <a:lnTo>
                    <a:pt x="3175" y="24257"/>
                  </a:lnTo>
                  <a:lnTo>
                    <a:pt x="0" y="40259"/>
                  </a:lnTo>
                  <a:lnTo>
                    <a:pt x="0" y="163957"/>
                  </a:lnTo>
                  <a:lnTo>
                    <a:pt x="3175" y="179959"/>
                  </a:lnTo>
                  <a:lnTo>
                    <a:pt x="11430" y="192786"/>
                  </a:lnTo>
                  <a:lnTo>
                    <a:pt x="24002" y="201041"/>
                  </a:lnTo>
                  <a:lnTo>
                    <a:pt x="39243" y="204216"/>
                  </a:lnTo>
                  <a:lnTo>
                    <a:pt x="42418" y="204216"/>
                  </a:lnTo>
                  <a:lnTo>
                    <a:pt x="58293" y="201041"/>
                  </a:lnTo>
                  <a:lnTo>
                    <a:pt x="70865" y="192786"/>
                  </a:lnTo>
                  <a:lnTo>
                    <a:pt x="79120" y="179959"/>
                  </a:lnTo>
                  <a:lnTo>
                    <a:pt x="82295" y="163957"/>
                  </a:lnTo>
                  <a:lnTo>
                    <a:pt x="82295" y="40259"/>
                  </a:lnTo>
                  <a:lnTo>
                    <a:pt x="79120" y="24257"/>
                  </a:lnTo>
                  <a:lnTo>
                    <a:pt x="70865" y="11430"/>
                  </a:lnTo>
                  <a:lnTo>
                    <a:pt x="58293" y="3175"/>
                  </a:lnTo>
                  <a:lnTo>
                    <a:pt x="42418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00555" y="5896355"/>
              <a:ext cx="672465" cy="329565"/>
            </a:xfrm>
            <a:custGeom>
              <a:avLst/>
              <a:gdLst/>
              <a:ahLst/>
              <a:cxnLst/>
              <a:rect l="l" t="t" r="r" b="b"/>
              <a:pathLst>
                <a:path w="672464" h="329564">
                  <a:moveTo>
                    <a:pt x="41909" y="0"/>
                  </a:moveTo>
                  <a:lnTo>
                    <a:pt x="0" y="0"/>
                  </a:lnTo>
                  <a:lnTo>
                    <a:pt x="0" y="166878"/>
                  </a:lnTo>
                  <a:lnTo>
                    <a:pt x="6350" y="210058"/>
                  </a:lnTo>
                  <a:lnTo>
                    <a:pt x="22225" y="248920"/>
                  </a:lnTo>
                  <a:lnTo>
                    <a:pt x="47625" y="281432"/>
                  </a:lnTo>
                  <a:lnTo>
                    <a:pt x="80009" y="306959"/>
                  </a:lnTo>
                  <a:lnTo>
                    <a:pt x="118744" y="323469"/>
                  </a:lnTo>
                  <a:lnTo>
                    <a:pt x="161925" y="329184"/>
                  </a:lnTo>
                  <a:lnTo>
                    <a:pt x="204597" y="323469"/>
                  </a:lnTo>
                  <a:lnTo>
                    <a:pt x="243331" y="306959"/>
                  </a:lnTo>
                  <a:lnTo>
                    <a:pt x="276351" y="281432"/>
                  </a:lnTo>
                  <a:lnTo>
                    <a:pt x="301117" y="248920"/>
                  </a:lnTo>
                  <a:lnTo>
                    <a:pt x="317626" y="210058"/>
                  </a:lnTo>
                  <a:lnTo>
                    <a:pt x="323342" y="166878"/>
                  </a:lnTo>
                  <a:lnTo>
                    <a:pt x="323342" y="113284"/>
                  </a:lnTo>
                  <a:lnTo>
                    <a:pt x="329056" y="85979"/>
                  </a:lnTo>
                  <a:lnTo>
                    <a:pt x="343662" y="63627"/>
                  </a:lnTo>
                  <a:lnTo>
                    <a:pt x="366521" y="48387"/>
                  </a:lnTo>
                  <a:lnTo>
                    <a:pt x="393192" y="42672"/>
                  </a:lnTo>
                  <a:lnTo>
                    <a:pt x="593979" y="42672"/>
                  </a:lnTo>
                  <a:lnTo>
                    <a:pt x="607949" y="45847"/>
                  </a:lnTo>
                  <a:lnTo>
                    <a:pt x="619379" y="53467"/>
                  </a:lnTo>
                  <a:lnTo>
                    <a:pt x="627633" y="64897"/>
                  </a:lnTo>
                  <a:lnTo>
                    <a:pt x="630174" y="78994"/>
                  </a:lnTo>
                  <a:lnTo>
                    <a:pt x="630174" y="113284"/>
                  </a:lnTo>
                  <a:lnTo>
                    <a:pt x="672083" y="113284"/>
                  </a:lnTo>
                  <a:lnTo>
                    <a:pt x="672083" y="78994"/>
                  </a:lnTo>
                  <a:lnTo>
                    <a:pt x="665733" y="48387"/>
                  </a:lnTo>
                  <a:lnTo>
                    <a:pt x="649224" y="23495"/>
                  </a:lnTo>
                  <a:lnTo>
                    <a:pt x="624458" y="6985"/>
                  </a:lnTo>
                  <a:lnTo>
                    <a:pt x="593979" y="635"/>
                  </a:lnTo>
                  <a:lnTo>
                    <a:pt x="393192" y="635"/>
                  </a:lnTo>
                  <a:lnTo>
                    <a:pt x="350012" y="9525"/>
                  </a:lnTo>
                  <a:lnTo>
                    <a:pt x="314451" y="33782"/>
                  </a:lnTo>
                  <a:lnTo>
                    <a:pt x="290321" y="69342"/>
                  </a:lnTo>
                  <a:lnTo>
                    <a:pt x="281431" y="113284"/>
                  </a:lnTo>
                  <a:lnTo>
                    <a:pt x="281431" y="166878"/>
                  </a:lnTo>
                  <a:lnTo>
                    <a:pt x="271906" y="213995"/>
                  </a:lnTo>
                  <a:lnTo>
                    <a:pt x="246506" y="252095"/>
                  </a:lnTo>
                  <a:lnTo>
                    <a:pt x="208406" y="277622"/>
                  </a:lnTo>
                  <a:lnTo>
                    <a:pt x="161925" y="287147"/>
                  </a:lnTo>
                  <a:lnTo>
                    <a:pt x="115569" y="277622"/>
                  </a:lnTo>
                  <a:lnTo>
                    <a:pt x="77469" y="252095"/>
                  </a:lnTo>
                  <a:lnTo>
                    <a:pt x="51434" y="213995"/>
                  </a:lnTo>
                  <a:lnTo>
                    <a:pt x="41909" y="166878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AC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09572" y="5449823"/>
              <a:ext cx="91439" cy="16916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55192" y="5079618"/>
              <a:ext cx="535305" cy="739140"/>
            </a:xfrm>
            <a:custGeom>
              <a:avLst/>
              <a:gdLst/>
              <a:ahLst/>
              <a:cxnLst/>
              <a:rect l="l" t="t" r="r" b="b"/>
              <a:pathLst>
                <a:path w="535305" h="739139">
                  <a:moveTo>
                    <a:pt x="534924" y="125095"/>
                  </a:moveTo>
                  <a:lnTo>
                    <a:pt x="444754" y="27940"/>
                  </a:lnTo>
                  <a:lnTo>
                    <a:pt x="399796" y="1905"/>
                  </a:lnTo>
                  <a:lnTo>
                    <a:pt x="382016" y="0"/>
                  </a:lnTo>
                  <a:lnTo>
                    <a:pt x="160528" y="0"/>
                  </a:lnTo>
                  <a:lnTo>
                    <a:pt x="113588" y="13970"/>
                  </a:lnTo>
                  <a:lnTo>
                    <a:pt x="0" y="124460"/>
                  </a:lnTo>
                  <a:lnTo>
                    <a:pt x="0" y="575818"/>
                  </a:lnTo>
                  <a:lnTo>
                    <a:pt x="6985" y="612013"/>
                  </a:lnTo>
                  <a:lnTo>
                    <a:pt x="26644" y="641223"/>
                  </a:lnTo>
                  <a:lnTo>
                    <a:pt x="55841" y="660908"/>
                  </a:lnTo>
                  <a:lnTo>
                    <a:pt x="92011" y="667893"/>
                  </a:lnTo>
                  <a:lnTo>
                    <a:pt x="211963" y="667893"/>
                  </a:lnTo>
                  <a:lnTo>
                    <a:pt x="211963" y="739013"/>
                  </a:lnTo>
                  <a:lnTo>
                    <a:pt x="245618" y="739013"/>
                  </a:lnTo>
                  <a:lnTo>
                    <a:pt x="245618" y="625348"/>
                  </a:lnTo>
                  <a:lnTo>
                    <a:pt x="108508" y="625348"/>
                  </a:lnTo>
                  <a:lnTo>
                    <a:pt x="83121" y="620268"/>
                  </a:lnTo>
                  <a:lnTo>
                    <a:pt x="62179" y="605663"/>
                  </a:lnTo>
                  <a:lnTo>
                    <a:pt x="47586" y="584708"/>
                  </a:lnTo>
                  <a:lnTo>
                    <a:pt x="42519" y="558673"/>
                  </a:lnTo>
                  <a:lnTo>
                    <a:pt x="42519" y="186055"/>
                  </a:lnTo>
                  <a:lnTo>
                    <a:pt x="492366" y="186055"/>
                  </a:lnTo>
                  <a:lnTo>
                    <a:pt x="492366" y="558673"/>
                  </a:lnTo>
                  <a:lnTo>
                    <a:pt x="487299" y="584708"/>
                  </a:lnTo>
                  <a:lnTo>
                    <a:pt x="472694" y="605663"/>
                  </a:lnTo>
                  <a:lnTo>
                    <a:pt x="451739" y="620268"/>
                  </a:lnTo>
                  <a:lnTo>
                    <a:pt x="426466" y="625348"/>
                  </a:lnTo>
                  <a:lnTo>
                    <a:pt x="289306" y="625348"/>
                  </a:lnTo>
                  <a:lnTo>
                    <a:pt x="289306" y="739013"/>
                  </a:lnTo>
                  <a:lnTo>
                    <a:pt x="322961" y="739013"/>
                  </a:lnTo>
                  <a:lnTo>
                    <a:pt x="322961" y="667893"/>
                  </a:lnTo>
                  <a:lnTo>
                    <a:pt x="442976" y="667893"/>
                  </a:lnTo>
                  <a:lnTo>
                    <a:pt x="478409" y="660908"/>
                  </a:lnTo>
                  <a:lnTo>
                    <a:pt x="507619" y="641223"/>
                  </a:lnTo>
                  <a:lnTo>
                    <a:pt x="527304" y="612013"/>
                  </a:lnTo>
                  <a:lnTo>
                    <a:pt x="534924" y="575818"/>
                  </a:lnTo>
                  <a:lnTo>
                    <a:pt x="534924" y="186055"/>
                  </a:lnTo>
                  <a:lnTo>
                    <a:pt x="534924" y="125095"/>
                  </a:lnTo>
                  <a:close/>
                </a:path>
              </a:pathLst>
            </a:custGeom>
            <a:solidFill>
              <a:srgbClr val="C2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5884" y="4985003"/>
              <a:ext cx="113537" cy="9461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196340" y="5265419"/>
              <a:ext cx="450215" cy="440690"/>
            </a:xfrm>
            <a:custGeom>
              <a:avLst/>
              <a:gdLst/>
              <a:ahLst/>
              <a:cxnLst/>
              <a:rect l="l" t="t" r="r" b="b"/>
              <a:pathLst>
                <a:path w="450214" h="440689">
                  <a:moveTo>
                    <a:pt x="449618" y="101879"/>
                  </a:moveTo>
                  <a:lnTo>
                    <a:pt x="386842" y="101879"/>
                  </a:lnTo>
                  <a:lnTo>
                    <a:pt x="386842" y="256540"/>
                  </a:lnTo>
                  <a:lnTo>
                    <a:pt x="62776" y="256540"/>
                  </a:lnTo>
                  <a:lnTo>
                    <a:pt x="62776" y="101854"/>
                  </a:lnTo>
                  <a:lnTo>
                    <a:pt x="449580" y="101854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373634"/>
                  </a:lnTo>
                  <a:lnTo>
                    <a:pt x="5067" y="399669"/>
                  </a:lnTo>
                  <a:lnTo>
                    <a:pt x="19659" y="420751"/>
                  </a:lnTo>
                  <a:lnTo>
                    <a:pt x="40576" y="435356"/>
                  </a:lnTo>
                  <a:lnTo>
                    <a:pt x="65951" y="440436"/>
                  </a:lnTo>
                  <a:lnTo>
                    <a:pt x="383667" y="440436"/>
                  </a:lnTo>
                  <a:lnTo>
                    <a:pt x="408940" y="435356"/>
                  </a:lnTo>
                  <a:lnTo>
                    <a:pt x="429895" y="420751"/>
                  </a:lnTo>
                  <a:lnTo>
                    <a:pt x="444487" y="399669"/>
                  </a:lnTo>
                  <a:lnTo>
                    <a:pt x="449580" y="373634"/>
                  </a:lnTo>
                  <a:lnTo>
                    <a:pt x="449580" y="256540"/>
                  </a:lnTo>
                  <a:lnTo>
                    <a:pt x="449618" y="101879"/>
                  </a:lnTo>
                  <a:close/>
                </a:path>
              </a:pathLst>
            </a:custGeom>
            <a:solidFill>
              <a:srgbClr val="AC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58824" y="5367527"/>
              <a:ext cx="325120" cy="155575"/>
            </a:xfrm>
            <a:custGeom>
              <a:avLst/>
              <a:gdLst/>
              <a:ahLst/>
              <a:cxnLst/>
              <a:rect l="l" t="t" r="r" b="b"/>
              <a:pathLst>
                <a:path w="325119" h="155575">
                  <a:moveTo>
                    <a:pt x="324612" y="0"/>
                  </a:moveTo>
                  <a:lnTo>
                    <a:pt x="85725" y="0"/>
                  </a:lnTo>
                  <a:lnTo>
                    <a:pt x="85725" y="95377"/>
                  </a:lnTo>
                  <a:lnTo>
                    <a:pt x="83820" y="104902"/>
                  </a:lnTo>
                  <a:lnTo>
                    <a:pt x="78740" y="112649"/>
                  </a:lnTo>
                  <a:lnTo>
                    <a:pt x="71120" y="117729"/>
                  </a:lnTo>
                  <a:lnTo>
                    <a:pt x="61595" y="119634"/>
                  </a:lnTo>
                  <a:lnTo>
                    <a:pt x="52070" y="117729"/>
                  </a:lnTo>
                  <a:lnTo>
                    <a:pt x="44450" y="112649"/>
                  </a:lnTo>
                  <a:lnTo>
                    <a:pt x="38735" y="104902"/>
                  </a:lnTo>
                  <a:lnTo>
                    <a:pt x="36830" y="95377"/>
                  </a:lnTo>
                  <a:lnTo>
                    <a:pt x="38735" y="80010"/>
                  </a:lnTo>
                  <a:lnTo>
                    <a:pt x="44450" y="60071"/>
                  </a:lnTo>
                  <a:lnTo>
                    <a:pt x="52070" y="42799"/>
                  </a:lnTo>
                  <a:lnTo>
                    <a:pt x="61595" y="35814"/>
                  </a:lnTo>
                  <a:lnTo>
                    <a:pt x="71120" y="42799"/>
                  </a:lnTo>
                  <a:lnTo>
                    <a:pt x="78740" y="60071"/>
                  </a:lnTo>
                  <a:lnTo>
                    <a:pt x="83820" y="80010"/>
                  </a:lnTo>
                  <a:lnTo>
                    <a:pt x="85725" y="95377"/>
                  </a:lnTo>
                  <a:lnTo>
                    <a:pt x="85725" y="0"/>
                  </a:lnTo>
                  <a:lnTo>
                    <a:pt x="0" y="0"/>
                  </a:lnTo>
                  <a:lnTo>
                    <a:pt x="0" y="155448"/>
                  </a:lnTo>
                  <a:lnTo>
                    <a:pt x="324612" y="155448"/>
                  </a:lnTo>
                  <a:lnTo>
                    <a:pt x="324612" y="119634"/>
                  </a:lnTo>
                  <a:lnTo>
                    <a:pt x="324612" y="35814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1DA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48739" y="5820155"/>
              <a:ext cx="146685" cy="78105"/>
            </a:xfrm>
            <a:custGeom>
              <a:avLst/>
              <a:gdLst/>
              <a:ahLst/>
              <a:cxnLst/>
              <a:rect l="l" t="t" r="r" b="b"/>
              <a:pathLst>
                <a:path w="146684" h="78104">
                  <a:moveTo>
                    <a:pt x="138684" y="0"/>
                  </a:moveTo>
                  <a:lnTo>
                    <a:pt x="7619" y="0"/>
                  </a:lnTo>
                  <a:lnTo>
                    <a:pt x="0" y="7620"/>
                  </a:lnTo>
                  <a:lnTo>
                    <a:pt x="0" y="70104"/>
                  </a:lnTo>
                  <a:lnTo>
                    <a:pt x="7619" y="77724"/>
                  </a:lnTo>
                  <a:lnTo>
                    <a:pt x="138684" y="77724"/>
                  </a:lnTo>
                  <a:lnTo>
                    <a:pt x="146303" y="70104"/>
                  </a:lnTo>
                  <a:lnTo>
                    <a:pt x="146303" y="7620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FB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99031" y="5705855"/>
              <a:ext cx="45720" cy="114300"/>
            </a:xfrm>
            <a:custGeom>
              <a:avLst/>
              <a:gdLst/>
              <a:ahLst/>
              <a:cxnLst/>
              <a:rect l="l" t="t" r="r" b="b"/>
              <a:pathLst>
                <a:path w="45719" h="114300">
                  <a:moveTo>
                    <a:pt x="45719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45719" y="114300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AC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96923" y="5402579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4" h="83820">
                  <a:moveTo>
                    <a:pt x="24637" y="0"/>
                  </a:moveTo>
                  <a:lnTo>
                    <a:pt x="15239" y="6985"/>
                  </a:lnTo>
                  <a:lnTo>
                    <a:pt x="7619" y="24257"/>
                  </a:lnTo>
                  <a:lnTo>
                    <a:pt x="1904" y="44196"/>
                  </a:lnTo>
                  <a:lnTo>
                    <a:pt x="0" y="59563"/>
                  </a:lnTo>
                  <a:lnTo>
                    <a:pt x="1904" y="69088"/>
                  </a:lnTo>
                  <a:lnTo>
                    <a:pt x="7619" y="76835"/>
                  </a:lnTo>
                  <a:lnTo>
                    <a:pt x="15239" y="81915"/>
                  </a:lnTo>
                  <a:lnTo>
                    <a:pt x="24637" y="83820"/>
                  </a:lnTo>
                  <a:lnTo>
                    <a:pt x="34162" y="81915"/>
                  </a:lnTo>
                  <a:lnTo>
                    <a:pt x="41782" y="76835"/>
                  </a:lnTo>
                  <a:lnTo>
                    <a:pt x="46862" y="69088"/>
                  </a:lnTo>
                  <a:lnTo>
                    <a:pt x="48767" y="59563"/>
                  </a:lnTo>
                  <a:lnTo>
                    <a:pt x="46862" y="44196"/>
                  </a:lnTo>
                  <a:lnTo>
                    <a:pt x="41782" y="24257"/>
                  </a:lnTo>
                  <a:lnTo>
                    <a:pt x="34162" y="6985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D1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74519" y="5498591"/>
              <a:ext cx="114300" cy="2499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897379" y="5844539"/>
              <a:ext cx="105410" cy="22860"/>
            </a:xfrm>
            <a:custGeom>
              <a:avLst/>
              <a:gdLst/>
              <a:ahLst/>
              <a:cxnLst/>
              <a:rect l="l" t="t" r="r" b="b"/>
              <a:pathLst>
                <a:path w="105410" h="22860">
                  <a:moveTo>
                    <a:pt x="8127" y="0"/>
                  </a:moveTo>
                  <a:lnTo>
                    <a:pt x="3809" y="2540"/>
                  </a:lnTo>
                  <a:lnTo>
                    <a:pt x="0" y="13335"/>
                  </a:lnTo>
                  <a:lnTo>
                    <a:pt x="3809" y="19050"/>
                  </a:lnTo>
                  <a:lnTo>
                    <a:pt x="17018" y="22225"/>
                  </a:lnTo>
                  <a:lnTo>
                    <a:pt x="25145" y="22860"/>
                  </a:lnTo>
                  <a:lnTo>
                    <a:pt x="100711" y="22860"/>
                  </a:lnTo>
                  <a:lnTo>
                    <a:pt x="105156" y="18415"/>
                  </a:lnTo>
                  <a:lnTo>
                    <a:pt x="105156" y="7620"/>
                  </a:lnTo>
                  <a:lnTo>
                    <a:pt x="100711" y="3175"/>
                  </a:lnTo>
                  <a:lnTo>
                    <a:pt x="26415" y="3175"/>
                  </a:lnTo>
                  <a:lnTo>
                    <a:pt x="20193" y="2540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4331" y="5478779"/>
              <a:ext cx="330835" cy="196850"/>
            </a:xfrm>
            <a:custGeom>
              <a:avLst/>
              <a:gdLst/>
              <a:ahLst/>
              <a:cxnLst/>
              <a:rect l="l" t="t" r="r" b="b"/>
              <a:pathLst>
                <a:path w="330835" h="196850">
                  <a:moveTo>
                    <a:pt x="112141" y="0"/>
                  </a:moveTo>
                  <a:lnTo>
                    <a:pt x="101345" y="0"/>
                  </a:lnTo>
                  <a:lnTo>
                    <a:pt x="96900" y="4445"/>
                  </a:lnTo>
                  <a:lnTo>
                    <a:pt x="96900" y="99314"/>
                  </a:lnTo>
                  <a:lnTo>
                    <a:pt x="93091" y="110744"/>
                  </a:lnTo>
                  <a:lnTo>
                    <a:pt x="86106" y="120904"/>
                  </a:lnTo>
                  <a:lnTo>
                    <a:pt x="76073" y="127254"/>
                  </a:lnTo>
                  <a:lnTo>
                    <a:pt x="63373" y="129159"/>
                  </a:lnTo>
                  <a:lnTo>
                    <a:pt x="59562" y="129159"/>
                  </a:lnTo>
                  <a:lnTo>
                    <a:pt x="46862" y="126619"/>
                  </a:lnTo>
                  <a:lnTo>
                    <a:pt x="36068" y="119634"/>
                  </a:lnTo>
                  <a:lnTo>
                    <a:pt x="29082" y="108839"/>
                  </a:lnTo>
                  <a:lnTo>
                    <a:pt x="26669" y="95377"/>
                  </a:lnTo>
                  <a:lnTo>
                    <a:pt x="26669" y="8890"/>
                  </a:lnTo>
                  <a:lnTo>
                    <a:pt x="22225" y="4445"/>
                  </a:lnTo>
                  <a:lnTo>
                    <a:pt x="10794" y="4445"/>
                  </a:lnTo>
                  <a:lnTo>
                    <a:pt x="6350" y="8890"/>
                  </a:lnTo>
                  <a:lnTo>
                    <a:pt x="6350" y="93472"/>
                  </a:lnTo>
                  <a:lnTo>
                    <a:pt x="0" y="165481"/>
                  </a:lnTo>
                  <a:lnTo>
                    <a:pt x="3810" y="170561"/>
                  </a:lnTo>
                  <a:lnTo>
                    <a:pt x="10160" y="171196"/>
                  </a:lnTo>
                  <a:lnTo>
                    <a:pt x="15875" y="171196"/>
                  </a:lnTo>
                  <a:lnTo>
                    <a:pt x="19685" y="167386"/>
                  </a:lnTo>
                  <a:lnTo>
                    <a:pt x="22860" y="134239"/>
                  </a:lnTo>
                  <a:lnTo>
                    <a:pt x="39243" y="145034"/>
                  </a:lnTo>
                  <a:lnTo>
                    <a:pt x="59562" y="149479"/>
                  </a:lnTo>
                  <a:lnTo>
                    <a:pt x="63373" y="149479"/>
                  </a:lnTo>
                  <a:lnTo>
                    <a:pt x="82931" y="145669"/>
                  </a:lnTo>
                  <a:lnTo>
                    <a:pt x="99441" y="135509"/>
                  </a:lnTo>
                  <a:lnTo>
                    <a:pt x="100711" y="142494"/>
                  </a:lnTo>
                  <a:lnTo>
                    <a:pt x="111506" y="158369"/>
                  </a:lnTo>
                  <a:lnTo>
                    <a:pt x="127381" y="169291"/>
                  </a:lnTo>
                  <a:lnTo>
                    <a:pt x="146304" y="173101"/>
                  </a:lnTo>
                  <a:lnTo>
                    <a:pt x="149479" y="173101"/>
                  </a:lnTo>
                  <a:lnTo>
                    <a:pt x="169163" y="169291"/>
                  </a:lnTo>
                  <a:lnTo>
                    <a:pt x="185038" y="158369"/>
                  </a:lnTo>
                  <a:lnTo>
                    <a:pt x="190754" y="149479"/>
                  </a:lnTo>
                  <a:lnTo>
                    <a:pt x="193801" y="153924"/>
                  </a:lnTo>
                  <a:lnTo>
                    <a:pt x="209676" y="164846"/>
                  </a:lnTo>
                  <a:lnTo>
                    <a:pt x="228726" y="168656"/>
                  </a:lnTo>
                  <a:lnTo>
                    <a:pt x="234442" y="168656"/>
                  </a:lnTo>
                  <a:lnTo>
                    <a:pt x="238251" y="175641"/>
                  </a:lnTo>
                  <a:lnTo>
                    <a:pt x="249555" y="187071"/>
                  </a:lnTo>
                  <a:lnTo>
                    <a:pt x="263525" y="194056"/>
                  </a:lnTo>
                  <a:lnTo>
                    <a:pt x="280035" y="196596"/>
                  </a:lnTo>
                  <a:lnTo>
                    <a:pt x="289560" y="195961"/>
                  </a:lnTo>
                  <a:lnTo>
                    <a:pt x="322453" y="173736"/>
                  </a:lnTo>
                  <a:lnTo>
                    <a:pt x="330707" y="145034"/>
                  </a:lnTo>
                  <a:lnTo>
                    <a:pt x="330707" y="54102"/>
                  </a:lnTo>
                  <a:lnTo>
                    <a:pt x="326263" y="49657"/>
                  </a:lnTo>
                  <a:lnTo>
                    <a:pt x="315468" y="49657"/>
                  </a:lnTo>
                  <a:lnTo>
                    <a:pt x="311023" y="54102"/>
                  </a:lnTo>
                  <a:lnTo>
                    <a:pt x="311023" y="153289"/>
                  </a:lnTo>
                  <a:lnTo>
                    <a:pt x="307848" y="161544"/>
                  </a:lnTo>
                  <a:lnTo>
                    <a:pt x="295910" y="173736"/>
                  </a:lnTo>
                  <a:lnTo>
                    <a:pt x="288290" y="176911"/>
                  </a:lnTo>
                  <a:lnTo>
                    <a:pt x="280035" y="176911"/>
                  </a:lnTo>
                  <a:lnTo>
                    <a:pt x="269875" y="175006"/>
                  </a:lnTo>
                  <a:lnTo>
                    <a:pt x="260985" y="170561"/>
                  </a:lnTo>
                  <a:lnTo>
                    <a:pt x="254000" y="162814"/>
                  </a:lnTo>
                  <a:lnTo>
                    <a:pt x="258444" y="161544"/>
                  </a:lnTo>
                  <a:lnTo>
                    <a:pt x="270510" y="150114"/>
                  </a:lnTo>
                  <a:lnTo>
                    <a:pt x="278765" y="135509"/>
                  </a:lnTo>
                  <a:lnTo>
                    <a:pt x="281940" y="118999"/>
                  </a:lnTo>
                  <a:lnTo>
                    <a:pt x="281940" y="24130"/>
                  </a:lnTo>
                  <a:lnTo>
                    <a:pt x="277494" y="19685"/>
                  </a:lnTo>
                  <a:lnTo>
                    <a:pt x="266065" y="19685"/>
                  </a:lnTo>
                  <a:lnTo>
                    <a:pt x="261619" y="24130"/>
                  </a:lnTo>
                  <a:lnTo>
                    <a:pt x="261619" y="118999"/>
                  </a:lnTo>
                  <a:lnTo>
                    <a:pt x="260350" y="129159"/>
                  </a:lnTo>
                  <a:lnTo>
                    <a:pt x="255269" y="137414"/>
                  </a:lnTo>
                  <a:lnTo>
                    <a:pt x="247776" y="144399"/>
                  </a:lnTo>
                  <a:lnTo>
                    <a:pt x="239522" y="147574"/>
                  </a:lnTo>
                  <a:lnTo>
                    <a:pt x="234442" y="147574"/>
                  </a:lnTo>
                  <a:lnTo>
                    <a:pt x="233806" y="148844"/>
                  </a:lnTo>
                  <a:lnTo>
                    <a:pt x="228726" y="148844"/>
                  </a:lnTo>
                  <a:lnTo>
                    <a:pt x="217297" y="146304"/>
                  </a:lnTo>
                  <a:lnTo>
                    <a:pt x="207772" y="139954"/>
                  </a:lnTo>
                  <a:lnTo>
                    <a:pt x="201422" y="130429"/>
                  </a:lnTo>
                  <a:lnTo>
                    <a:pt x="199517" y="118999"/>
                  </a:lnTo>
                  <a:lnTo>
                    <a:pt x="199517" y="24130"/>
                  </a:lnTo>
                  <a:lnTo>
                    <a:pt x="195072" y="19685"/>
                  </a:lnTo>
                  <a:lnTo>
                    <a:pt x="183769" y="19685"/>
                  </a:lnTo>
                  <a:lnTo>
                    <a:pt x="179324" y="24130"/>
                  </a:lnTo>
                  <a:lnTo>
                    <a:pt x="179324" y="122809"/>
                  </a:lnTo>
                  <a:lnTo>
                    <a:pt x="176784" y="134874"/>
                  </a:lnTo>
                  <a:lnTo>
                    <a:pt x="170434" y="143764"/>
                  </a:lnTo>
                  <a:lnTo>
                    <a:pt x="161544" y="150114"/>
                  </a:lnTo>
                  <a:lnTo>
                    <a:pt x="149479" y="152654"/>
                  </a:lnTo>
                  <a:lnTo>
                    <a:pt x="146304" y="152654"/>
                  </a:lnTo>
                  <a:lnTo>
                    <a:pt x="135000" y="150114"/>
                  </a:lnTo>
                  <a:lnTo>
                    <a:pt x="125475" y="143764"/>
                  </a:lnTo>
                  <a:lnTo>
                    <a:pt x="119125" y="134874"/>
                  </a:lnTo>
                  <a:lnTo>
                    <a:pt x="117220" y="122809"/>
                  </a:lnTo>
                  <a:lnTo>
                    <a:pt x="117220" y="4445"/>
                  </a:lnTo>
                  <a:lnTo>
                    <a:pt x="112141" y="0"/>
                  </a:lnTo>
                  <a:close/>
                </a:path>
              </a:pathLst>
            </a:custGeom>
            <a:solidFill>
              <a:srgbClr val="F6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90927" y="5838443"/>
              <a:ext cx="76200" cy="29209"/>
            </a:xfrm>
            <a:custGeom>
              <a:avLst/>
              <a:gdLst/>
              <a:ahLst/>
              <a:cxnLst/>
              <a:rect l="l" t="t" r="r" b="b"/>
              <a:pathLst>
                <a:path w="76200" h="29210">
                  <a:moveTo>
                    <a:pt x="65405" y="0"/>
                  </a:moveTo>
                  <a:lnTo>
                    <a:pt x="52070" y="5587"/>
                  </a:lnTo>
                  <a:lnTo>
                    <a:pt x="42545" y="8000"/>
                  </a:lnTo>
                  <a:lnTo>
                    <a:pt x="33020" y="9270"/>
                  </a:lnTo>
                  <a:lnTo>
                    <a:pt x="23495" y="9905"/>
                  </a:lnTo>
                  <a:lnTo>
                    <a:pt x="4445" y="9905"/>
                  </a:lnTo>
                  <a:lnTo>
                    <a:pt x="0" y="14223"/>
                  </a:lnTo>
                  <a:lnTo>
                    <a:pt x="0" y="24637"/>
                  </a:lnTo>
                  <a:lnTo>
                    <a:pt x="4445" y="28955"/>
                  </a:lnTo>
                  <a:lnTo>
                    <a:pt x="23495" y="28955"/>
                  </a:lnTo>
                  <a:lnTo>
                    <a:pt x="35560" y="28320"/>
                  </a:lnTo>
                  <a:lnTo>
                    <a:pt x="74295" y="17271"/>
                  </a:lnTo>
                  <a:lnTo>
                    <a:pt x="76200" y="11048"/>
                  </a:lnTo>
                  <a:lnTo>
                    <a:pt x="73660" y="6095"/>
                  </a:lnTo>
                  <a:lnTo>
                    <a:pt x="71120" y="19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68551" y="5410199"/>
              <a:ext cx="158496" cy="6858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6038088" y="5172583"/>
            <a:ext cx="727075" cy="710565"/>
            <a:chOff x="6038088" y="5172583"/>
            <a:chExt cx="727075" cy="710565"/>
          </a:xfrm>
        </p:grpSpPr>
        <p:sp>
          <p:nvSpPr>
            <p:cNvPr id="54" name="object 54"/>
            <p:cNvSpPr/>
            <p:nvPr/>
          </p:nvSpPr>
          <p:spPr>
            <a:xfrm>
              <a:off x="6156960" y="536295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306959" y="0"/>
                  </a:moveTo>
                  <a:lnTo>
                    <a:pt x="416051" y="112395"/>
                  </a:lnTo>
                  <a:lnTo>
                    <a:pt x="109092" y="416052"/>
                  </a:lnTo>
                  <a:lnTo>
                    <a:pt x="13335" y="401447"/>
                  </a:lnTo>
                  <a:lnTo>
                    <a:pt x="0" y="303657"/>
                  </a:lnTo>
                  <a:lnTo>
                    <a:pt x="306959" y="0"/>
                  </a:lnTo>
                  <a:close/>
                </a:path>
              </a:pathLst>
            </a:custGeom>
            <a:ln w="25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0048" y="5251704"/>
              <a:ext cx="203200" cy="204470"/>
            </a:xfrm>
            <a:custGeom>
              <a:avLst/>
              <a:gdLst/>
              <a:ahLst/>
              <a:cxnLst/>
              <a:rect l="l" t="t" r="r" b="b"/>
              <a:pathLst>
                <a:path w="203200" h="204470">
                  <a:moveTo>
                    <a:pt x="128777" y="0"/>
                  </a:moveTo>
                  <a:lnTo>
                    <a:pt x="202692" y="74422"/>
                  </a:lnTo>
                  <a:lnTo>
                    <a:pt x="74549" y="204216"/>
                  </a:lnTo>
                  <a:lnTo>
                    <a:pt x="0" y="129159"/>
                  </a:lnTo>
                  <a:lnTo>
                    <a:pt x="128777" y="0"/>
                  </a:lnTo>
                  <a:close/>
                </a:path>
              </a:pathLst>
            </a:custGeom>
            <a:ln w="24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04610" y="5296662"/>
              <a:ext cx="236220" cy="236220"/>
            </a:xfrm>
            <a:custGeom>
              <a:avLst/>
              <a:gdLst/>
              <a:ahLst/>
              <a:cxnLst/>
              <a:rect l="l" t="t" r="r" b="b"/>
              <a:pathLst>
                <a:path w="236220" h="236220">
                  <a:moveTo>
                    <a:pt x="0" y="0"/>
                  </a:moveTo>
                  <a:lnTo>
                    <a:pt x="236219" y="236219"/>
                  </a:lnTo>
                </a:path>
              </a:pathLst>
            </a:custGeom>
            <a:ln w="41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49390" y="5191506"/>
              <a:ext cx="196850" cy="196850"/>
            </a:xfrm>
            <a:custGeom>
              <a:avLst/>
              <a:gdLst/>
              <a:ahLst/>
              <a:cxnLst/>
              <a:rect l="l" t="t" r="r" b="b"/>
              <a:pathLst>
                <a:path w="196850" h="196850">
                  <a:moveTo>
                    <a:pt x="0" y="0"/>
                  </a:moveTo>
                  <a:lnTo>
                    <a:pt x="196595" y="196596"/>
                  </a:lnTo>
                </a:path>
              </a:pathLst>
            </a:custGeom>
            <a:ln w="378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0968" y="5399532"/>
              <a:ext cx="246887" cy="24688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038088" y="5751576"/>
              <a:ext cx="144780" cy="131445"/>
            </a:xfrm>
            <a:custGeom>
              <a:avLst/>
              <a:gdLst/>
              <a:ahLst/>
              <a:cxnLst/>
              <a:rect l="l" t="t" r="r" b="b"/>
              <a:pathLst>
                <a:path w="144779" h="131445">
                  <a:moveTo>
                    <a:pt x="130810" y="0"/>
                  </a:moveTo>
                  <a:lnTo>
                    <a:pt x="0" y="131064"/>
                  </a:lnTo>
                  <a:lnTo>
                    <a:pt x="34798" y="124079"/>
                  </a:lnTo>
                  <a:lnTo>
                    <a:pt x="144779" y="13969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36369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6985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3853" y="1061466"/>
            <a:ext cx="551116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6899"/>
              </a:lnSpc>
              <a:spcBef>
                <a:spcPts val="105"/>
              </a:spcBef>
            </a:pPr>
            <a:r>
              <a:rPr sz="2100" spc="-50" dirty="0"/>
              <a:t>“由于出生时中发生的血液交换，乙型肝炎最常见地从受感染的母亲传播给婴儿。它还可以通过</a:t>
            </a:r>
            <a:r>
              <a:rPr sz="2100" spc="-120" dirty="0"/>
              <a:t>接触受感染的血液和性液传播。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4626990" y="2660142"/>
            <a:ext cx="5514340" cy="348107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100" spc="-175" dirty="0">
                <a:solidFill>
                  <a:srgbClr val="1F487C"/>
                </a:solidFill>
                <a:latin typeface="SimSun"/>
                <a:cs typeface="SimSun"/>
              </a:rPr>
              <a:t>一些风险含：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710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215" dirty="0">
                <a:solidFill>
                  <a:srgbClr val="1F487C"/>
                </a:solidFill>
                <a:latin typeface="SimSun"/>
                <a:cs typeface="SimSun"/>
              </a:rPr>
              <a:t>与感染者共用剃须刀、牙刷、指甲刀或耳环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114" dirty="0">
                <a:solidFill>
                  <a:srgbClr val="1F487C"/>
                </a:solidFill>
                <a:latin typeface="SimSun"/>
                <a:cs typeface="SimSun"/>
              </a:rPr>
              <a:t>接触未正确清洁的医疗设备。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1095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190" dirty="0">
                <a:solidFill>
                  <a:srgbClr val="1F487C"/>
                </a:solidFill>
                <a:latin typeface="SimSun"/>
                <a:cs typeface="SimSun"/>
              </a:rPr>
              <a:t>与别人共用针头。</a:t>
            </a:r>
            <a:endParaRPr sz="2100">
              <a:latin typeface="SimSun"/>
              <a:cs typeface="SimSun"/>
            </a:endParaRPr>
          </a:p>
          <a:p>
            <a:pPr marL="927100" marR="9525" indent="-228600">
              <a:lnSpc>
                <a:spcPct val="128099"/>
              </a:lnSpc>
              <a:spcBef>
                <a:spcPts val="4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  <a:tab pos="1829435" algn="l"/>
              </a:tabLst>
            </a:pPr>
            <a:r>
              <a:rPr sz="2100" spc="-220" dirty="0">
                <a:solidFill>
                  <a:srgbClr val="1F487C"/>
                </a:solidFill>
                <a:latin typeface="SimSun"/>
                <a:cs typeface="SimSun"/>
              </a:rPr>
              <a:t>纹身、</a:t>
            </a:r>
            <a:r>
              <a:rPr sz="2100" spc="-215" dirty="0">
                <a:solidFill>
                  <a:srgbClr val="1F487C"/>
                </a:solidFill>
                <a:latin typeface="SimSun"/>
                <a:cs typeface="SimSun"/>
              </a:rPr>
              <a:t>穿</a:t>
            </a:r>
            <a:r>
              <a:rPr sz="2100" spc="-220" dirty="0">
                <a:solidFill>
                  <a:srgbClr val="1F487C"/>
                </a:solidFill>
                <a:latin typeface="SimSun"/>
                <a:cs typeface="SimSun"/>
              </a:rPr>
              <a:t>孔、理发、划</a:t>
            </a:r>
            <a:r>
              <a:rPr sz="2100" spc="-229" dirty="0">
                <a:solidFill>
                  <a:srgbClr val="1F487C"/>
                </a:solidFill>
                <a:latin typeface="SimSun"/>
                <a:cs typeface="SimSun"/>
              </a:rPr>
              <a:t>痕</a:t>
            </a:r>
            <a:r>
              <a:rPr sz="2100" spc="-215" dirty="0">
                <a:solidFill>
                  <a:srgbClr val="1F487C"/>
                </a:solidFill>
                <a:latin typeface="SimSun"/>
                <a:cs typeface="SimSun"/>
              </a:rPr>
              <a:t>、</a:t>
            </a:r>
            <a:r>
              <a:rPr sz="2100" spc="-220" dirty="0">
                <a:solidFill>
                  <a:srgbClr val="1F487C"/>
                </a:solidFill>
                <a:latin typeface="SimSun"/>
                <a:cs typeface="SimSun"/>
              </a:rPr>
              <a:t>未</a:t>
            </a:r>
            <a:r>
              <a:rPr sz="2100" spc="-229" dirty="0">
                <a:solidFill>
                  <a:srgbClr val="1F487C"/>
                </a:solidFill>
                <a:latin typeface="SimSun"/>
                <a:cs typeface="SimSun"/>
              </a:rPr>
              <a:t>经</a:t>
            </a:r>
            <a:r>
              <a:rPr sz="2100" spc="-220" dirty="0">
                <a:solidFill>
                  <a:srgbClr val="1F487C"/>
                </a:solidFill>
                <a:latin typeface="SimSun"/>
                <a:cs typeface="SimSun"/>
              </a:rPr>
              <a:t>消毒</a:t>
            </a:r>
            <a:r>
              <a:rPr sz="2100" spc="-229" dirty="0">
                <a:solidFill>
                  <a:srgbClr val="1F487C"/>
                </a:solidFill>
                <a:latin typeface="SimSun"/>
                <a:cs typeface="SimSun"/>
              </a:rPr>
              <a:t>的</a:t>
            </a:r>
            <a:r>
              <a:rPr sz="2100" spc="-220" dirty="0">
                <a:solidFill>
                  <a:srgbClr val="1F487C"/>
                </a:solidFill>
                <a:latin typeface="SimSun"/>
                <a:cs typeface="SimSun"/>
              </a:rPr>
              <a:t>包</a:t>
            </a:r>
            <a:r>
              <a:rPr sz="2100" spc="-50" dirty="0">
                <a:solidFill>
                  <a:srgbClr val="1F487C"/>
                </a:solidFill>
                <a:latin typeface="SimSun"/>
                <a:cs typeface="SimSun"/>
              </a:rPr>
              <a:t>皮环</a:t>
            </a:r>
            <a:r>
              <a:rPr sz="2100" dirty="0">
                <a:solidFill>
                  <a:srgbClr val="1F487C"/>
                </a:solidFill>
                <a:latin typeface="SimSun"/>
                <a:cs typeface="SimSun"/>
              </a:rPr>
              <a:t>	</a:t>
            </a:r>
            <a:r>
              <a:rPr sz="2100" spc="-170" dirty="0">
                <a:solidFill>
                  <a:srgbClr val="1F487C"/>
                </a:solidFill>
                <a:latin typeface="SimSun"/>
                <a:cs typeface="SimSun"/>
              </a:rPr>
              <a:t>切术</a:t>
            </a:r>
            <a:r>
              <a:rPr sz="2100" spc="-50" dirty="0">
                <a:solidFill>
                  <a:srgbClr val="1F487C"/>
                </a:solidFill>
                <a:latin typeface="SimSun"/>
                <a:cs typeface="SimSun"/>
              </a:rPr>
              <a:t>。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1190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125" dirty="0">
                <a:solidFill>
                  <a:srgbClr val="1F487C"/>
                </a:solidFill>
                <a:latin typeface="SimSun"/>
                <a:cs typeface="SimSun"/>
              </a:rPr>
              <a:t>不使用保护措施（例如避孕套）</a:t>
            </a:r>
            <a:r>
              <a:rPr sz="2100" spc="-100" dirty="0">
                <a:solidFill>
                  <a:srgbClr val="1F487C"/>
                </a:solidFill>
                <a:latin typeface="SimSun"/>
                <a:cs typeface="SimSun"/>
              </a:rPr>
              <a:t>的性接触</a:t>
            </a:r>
            <a:endParaRPr sz="2100">
              <a:latin typeface="SimSun"/>
              <a:cs typeface="SimSun"/>
            </a:endParaRPr>
          </a:p>
          <a:p>
            <a:pPr marL="927100">
              <a:lnSpc>
                <a:spcPct val="100000"/>
              </a:lnSpc>
              <a:spcBef>
                <a:spcPts val="685"/>
              </a:spcBef>
            </a:pPr>
            <a:r>
              <a:rPr sz="2100" spc="-105" dirty="0">
                <a:solidFill>
                  <a:srgbClr val="1F487C"/>
                </a:solidFill>
                <a:latin typeface="SimSun"/>
                <a:cs typeface="SimSun"/>
              </a:rPr>
              <a:t>也是一种风险。”</a:t>
            </a:r>
            <a:endParaRPr sz="210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1876044"/>
            <a:ext cx="3572255" cy="25283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0904"/>
            <a:ext cx="10474451" cy="42001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002" y="1470860"/>
            <a:ext cx="9961880" cy="8210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050" spc="-245" dirty="0">
                <a:solidFill>
                  <a:srgbClr val="082C6C"/>
                </a:solidFill>
                <a:latin typeface="SimSun"/>
                <a:cs typeface="SimSun"/>
              </a:rPr>
              <a:t>当一个人年轻时被感染时，他们更有可能发生终身感染并面临患肝癌的风险。我们可以通过安全有</a:t>
            </a:r>
            <a:endParaRPr sz="2050">
              <a:latin typeface="SimSun"/>
              <a:cs typeface="SimSun"/>
            </a:endParaRPr>
          </a:p>
          <a:p>
            <a:pPr marL="125095" algn="ctr">
              <a:lnSpc>
                <a:spcPct val="100000"/>
              </a:lnSpc>
              <a:spcBef>
                <a:spcPts val="675"/>
              </a:spcBef>
            </a:pPr>
            <a:r>
              <a:rPr sz="2050" spc="-220" dirty="0">
                <a:solidFill>
                  <a:srgbClr val="082C6C"/>
                </a:solidFill>
                <a:latin typeface="SimSun"/>
                <a:cs typeface="SimSun"/>
              </a:rPr>
              <a:t>效的疫苗来预防婴儿被感染！</a:t>
            </a:r>
            <a:endParaRPr sz="2050">
              <a:latin typeface="SimSun"/>
              <a:cs typeface="SimSu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476230" cy="1518285"/>
            <a:chOff x="0" y="0"/>
            <a:chExt cx="10476230" cy="1518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1517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4884"/>
              <a:ext cx="10475975" cy="99974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0855" y="510920"/>
            <a:ext cx="542417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spc="-60" dirty="0">
                <a:latin typeface="SimSun"/>
                <a:cs typeface="SimSun"/>
              </a:rPr>
              <a:t>大多数人在很小的时候就被感染。</a:t>
            </a:r>
            <a:endParaRPr sz="28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36369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6985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1370" y="1419885"/>
            <a:ext cx="4876165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8000"/>
              </a:lnSpc>
              <a:spcBef>
                <a:spcPts val="95"/>
              </a:spcBef>
            </a:pPr>
            <a:r>
              <a:rPr sz="2250" spc="-50" dirty="0">
                <a:solidFill>
                  <a:srgbClr val="082C6C"/>
                </a:solidFill>
                <a:latin typeface="SimSun"/>
                <a:cs typeface="SimSun"/>
              </a:rPr>
              <a:t>“分娩期间病毒的传播是人们感染的最常见方式。这可以通过安全有效的疫苗来预防。所有孕妇都应该接受乙型肝炎检测，感染者可能需要在怀孕期间接受治疗。所有婴儿都应该从出生时开始接种乙型肝炎疫苗。对于所有受感染母亲</a:t>
            </a:r>
            <a:r>
              <a:rPr sz="2250" spc="-20" dirty="0">
                <a:solidFill>
                  <a:srgbClr val="082C6C"/>
                </a:solidFill>
                <a:latin typeface="SimSun"/>
                <a:cs typeface="SimSun"/>
              </a:rPr>
              <a:t>所生的婴儿来说，这种 “出生剂量”</a:t>
            </a:r>
            <a:r>
              <a:rPr sz="2250" spc="-130" dirty="0">
                <a:solidFill>
                  <a:srgbClr val="082C6C"/>
                </a:solidFill>
                <a:latin typeface="SimSun"/>
                <a:cs typeface="SimSun"/>
              </a:rPr>
              <a:t>是必需的。”</a:t>
            </a:r>
            <a:endParaRPr sz="225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1804416"/>
            <a:ext cx="3668267" cy="26182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8368" y="2587751"/>
            <a:ext cx="1323340" cy="782320"/>
            <a:chOff x="8278368" y="2587751"/>
            <a:chExt cx="1323340" cy="78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368" y="2587751"/>
              <a:ext cx="1322831" cy="7818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48700" y="2659379"/>
              <a:ext cx="573405" cy="577850"/>
            </a:xfrm>
            <a:custGeom>
              <a:avLst/>
              <a:gdLst/>
              <a:ahLst/>
              <a:cxnLst/>
              <a:rect l="l" t="t" r="r" b="b"/>
              <a:pathLst>
                <a:path w="573404" h="577850">
                  <a:moveTo>
                    <a:pt x="526160" y="0"/>
                  </a:moveTo>
                  <a:lnTo>
                    <a:pt x="286511" y="241681"/>
                  </a:lnTo>
                  <a:lnTo>
                    <a:pt x="46863" y="0"/>
                  </a:lnTo>
                  <a:lnTo>
                    <a:pt x="0" y="47117"/>
                  </a:lnTo>
                  <a:lnTo>
                    <a:pt x="239649" y="288798"/>
                  </a:lnTo>
                  <a:lnTo>
                    <a:pt x="0" y="530479"/>
                  </a:lnTo>
                  <a:lnTo>
                    <a:pt x="46863" y="577596"/>
                  </a:lnTo>
                  <a:lnTo>
                    <a:pt x="286511" y="335915"/>
                  </a:lnTo>
                  <a:lnTo>
                    <a:pt x="526160" y="577596"/>
                  </a:lnTo>
                  <a:lnTo>
                    <a:pt x="573024" y="530479"/>
                  </a:lnTo>
                  <a:lnTo>
                    <a:pt x="333375" y="288798"/>
                  </a:lnTo>
                  <a:lnTo>
                    <a:pt x="573024" y="47117"/>
                  </a:lnTo>
                  <a:lnTo>
                    <a:pt x="526160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0" y="2651759"/>
              <a:ext cx="589915" cy="591820"/>
            </a:xfrm>
            <a:custGeom>
              <a:avLst/>
              <a:gdLst/>
              <a:ahLst/>
              <a:cxnLst/>
              <a:rect l="l" t="t" r="r" b="b"/>
              <a:pathLst>
                <a:path w="589915" h="591819">
                  <a:moveTo>
                    <a:pt x="589788" y="52197"/>
                  </a:moveTo>
                  <a:lnTo>
                    <a:pt x="573278" y="35636"/>
                  </a:lnTo>
                  <a:lnTo>
                    <a:pt x="573278" y="54102"/>
                  </a:lnTo>
                  <a:lnTo>
                    <a:pt x="336169" y="292481"/>
                  </a:lnTo>
                  <a:lnTo>
                    <a:pt x="335534" y="293751"/>
                  </a:lnTo>
                  <a:lnTo>
                    <a:pt x="335534" y="297561"/>
                  </a:lnTo>
                  <a:lnTo>
                    <a:pt x="336169" y="298831"/>
                  </a:lnTo>
                  <a:lnTo>
                    <a:pt x="573278" y="537210"/>
                  </a:lnTo>
                  <a:lnTo>
                    <a:pt x="535178" y="575437"/>
                  </a:lnTo>
                  <a:lnTo>
                    <a:pt x="313309" y="352298"/>
                  </a:lnTo>
                  <a:lnTo>
                    <a:pt x="298069" y="336931"/>
                  </a:lnTo>
                  <a:lnTo>
                    <a:pt x="296799" y="336296"/>
                  </a:lnTo>
                  <a:lnTo>
                    <a:pt x="292989" y="336296"/>
                  </a:lnTo>
                  <a:lnTo>
                    <a:pt x="291719" y="336931"/>
                  </a:lnTo>
                  <a:lnTo>
                    <a:pt x="54610" y="575437"/>
                  </a:lnTo>
                  <a:lnTo>
                    <a:pt x="16510" y="537210"/>
                  </a:lnTo>
                  <a:lnTo>
                    <a:pt x="254889" y="297561"/>
                  </a:lnTo>
                  <a:lnTo>
                    <a:pt x="254889" y="293751"/>
                  </a:lnTo>
                  <a:lnTo>
                    <a:pt x="16510" y="54102"/>
                  </a:lnTo>
                  <a:lnTo>
                    <a:pt x="54610" y="16510"/>
                  </a:lnTo>
                  <a:lnTo>
                    <a:pt x="292989" y="255651"/>
                  </a:lnTo>
                  <a:lnTo>
                    <a:pt x="296799" y="255651"/>
                  </a:lnTo>
                  <a:lnTo>
                    <a:pt x="313309" y="239014"/>
                  </a:lnTo>
                  <a:lnTo>
                    <a:pt x="535178" y="16510"/>
                  </a:lnTo>
                  <a:lnTo>
                    <a:pt x="573278" y="54102"/>
                  </a:lnTo>
                  <a:lnTo>
                    <a:pt x="573278" y="35636"/>
                  </a:lnTo>
                  <a:lnTo>
                    <a:pt x="554228" y="16510"/>
                  </a:lnTo>
                  <a:lnTo>
                    <a:pt x="537718" y="0"/>
                  </a:lnTo>
                  <a:lnTo>
                    <a:pt x="533273" y="0"/>
                  </a:lnTo>
                  <a:lnTo>
                    <a:pt x="294894" y="239014"/>
                  </a:lnTo>
                  <a:lnTo>
                    <a:pt x="73025" y="16510"/>
                  </a:lnTo>
                  <a:lnTo>
                    <a:pt x="57785" y="1270"/>
                  </a:lnTo>
                  <a:lnTo>
                    <a:pt x="55880" y="635"/>
                  </a:lnTo>
                  <a:lnTo>
                    <a:pt x="52705" y="635"/>
                  </a:lnTo>
                  <a:lnTo>
                    <a:pt x="50800" y="1270"/>
                  </a:lnTo>
                  <a:lnTo>
                    <a:pt x="0" y="52197"/>
                  </a:lnTo>
                  <a:lnTo>
                    <a:pt x="0" y="56642"/>
                  </a:lnTo>
                  <a:lnTo>
                    <a:pt x="238379" y="295656"/>
                  </a:lnTo>
                  <a:lnTo>
                    <a:pt x="0" y="535305"/>
                  </a:lnTo>
                  <a:lnTo>
                    <a:pt x="0" y="539115"/>
                  </a:lnTo>
                  <a:lnTo>
                    <a:pt x="50800" y="590042"/>
                  </a:lnTo>
                  <a:lnTo>
                    <a:pt x="52705" y="591312"/>
                  </a:lnTo>
                  <a:lnTo>
                    <a:pt x="55880" y="591312"/>
                  </a:lnTo>
                  <a:lnTo>
                    <a:pt x="57785" y="590042"/>
                  </a:lnTo>
                  <a:lnTo>
                    <a:pt x="73025" y="575437"/>
                  </a:lnTo>
                  <a:lnTo>
                    <a:pt x="294894" y="352298"/>
                  </a:lnTo>
                  <a:lnTo>
                    <a:pt x="532003" y="590677"/>
                  </a:lnTo>
                  <a:lnTo>
                    <a:pt x="533908" y="591312"/>
                  </a:lnTo>
                  <a:lnTo>
                    <a:pt x="537083" y="591312"/>
                  </a:lnTo>
                  <a:lnTo>
                    <a:pt x="538988" y="590677"/>
                  </a:lnTo>
                  <a:lnTo>
                    <a:pt x="554228" y="575437"/>
                  </a:lnTo>
                  <a:lnTo>
                    <a:pt x="588518" y="540385"/>
                  </a:lnTo>
                  <a:lnTo>
                    <a:pt x="589153" y="539115"/>
                  </a:lnTo>
                  <a:lnTo>
                    <a:pt x="589153" y="535305"/>
                  </a:lnTo>
                  <a:lnTo>
                    <a:pt x="588518" y="534035"/>
                  </a:lnTo>
                  <a:lnTo>
                    <a:pt x="351409" y="295656"/>
                  </a:lnTo>
                  <a:lnTo>
                    <a:pt x="589788" y="56642"/>
                  </a:lnTo>
                  <a:lnTo>
                    <a:pt x="589788" y="52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9431" y="2065147"/>
            <a:ext cx="236982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220" dirty="0">
                <a:latin typeface="SimSun"/>
                <a:cs typeface="SimSun"/>
              </a:rPr>
              <a:t>对某人打喷嚏或咳嗽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9897" y="3130118"/>
            <a:ext cx="53594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425" dirty="0">
                <a:latin typeface="SimSun"/>
                <a:cs typeface="SimSun"/>
              </a:rPr>
              <a:t>牵手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5604" y="2100834"/>
            <a:ext cx="574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75" dirty="0">
                <a:latin typeface="SimSun"/>
                <a:cs typeface="SimSun"/>
              </a:rPr>
              <a:t>接吻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5047" y="4518405"/>
            <a:ext cx="574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75" dirty="0">
                <a:latin typeface="SimSun"/>
                <a:cs typeface="SimSun"/>
              </a:rPr>
              <a:t>哺乳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874" y="6165900"/>
            <a:ext cx="5257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SimSun"/>
                <a:cs typeface="SimSun"/>
              </a:rPr>
              <a:t>拥抱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4252" y="5153617"/>
            <a:ext cx="2371090" cy="84010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76200" algn="ctr">
              <a:lnSpc>
                <a:spcPct val="100000"/>
              </a:lnSpc>
              <a:spcBef>
                <a:spcPts val="755"/>
              </a:spcBef>
            </a:pPr>
            <a:r>
              <a:rPr sz="2250" spc="-40" dirty="0">
                <a:latin typeface="SimSun"/>
                <a:cs typeface="SimSun"/>
              </a:rPr>
              <a:t>食物</a:t>
            </a:r>
            <a:endParaRPr sz="2250">
              <a:latin typeface="SimSun"/>
              <a:cs typeface="SimSun"/>
            </a:endParaRPr>
          </a:p>
          <a:p>
            <a:pPr marR="6985" algn="ctr">
              <a:lnSpc>
                <a:spcPct val="100000"/>
              </a:lnSpc>
              <a:spcBef>
                <a:spcPts val="595"/>
              </a:spcBef>
            </a:pPr>
            <a:r>
              <a:rPr sz="2050" spc="-210" dirty="0">
                <a:latin typeface="SimSun"/>
                <a:cs typeface="SimSun"/>
              </a:rPr>
              <a:t>或与未感染的人一起吃</a:t>
            </a:r>
            <a:endParaRPr sz="205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1494" y="6054039"/>
            <a:ext cx="28638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50" dirty="0">
                <a:latin typeface="SimSun"/>
                <a:cs typeface="SimSun"/>
              </a:rPr>
              <a:t>饭</a:t>
            </a:r>
            <a:endParaRPr sz="205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2156" y="5357100"/>
            <a:ext cx="2614930" cy="115697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R="231140" algn="ctr">
              <a:lnSpc>
                <a:spcPct val="100000"/>
              </a:lnSpc>
              <a:spcBef>
                <a:spcPts val="440"/>
              </a:spcBef>
            </a:pPr>
            <a:r>
              <a:rPr sz="2250" spc="-50" dirty="0">
                <a:latin typeface="SimSun"/>
                <a:cs typeface="SimSun"/>
              </a:rPr>
              <a:t>水</a:t>
            </a:r>
            <a:endParaRPr sz="225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2050" spc="-215" dirty="0">
                <a:latin typeface="SimSun"/>
                <a:cs typeface="SimSun"/>
              </a:rPr>
              <a:t>从感染者的杯子里喝水或</a:t>
            </a:r>
            <a:endParaRPr sz="2050">
              <a:latin typeface="SimSun"/>
              <a:cs typeface="SimSun"/>
            </a:endParaRPr>
          </a:p>
          <a:p>
            <a:pPr marR="17780" algn="ctr">
              <a:lnSpc>
                <a:spcPct val="100000"/>
              </a:lnSpc>
              <a:spcBef>
                <a:spcPts val="635"/>
              </a:spcBef>
            </a:pPr>
            <a:r>
              <a:rPr sz="2050" spc="-160" dirty="0">
                <a:latin typeface="SimSun"/>
                <a:cs typeface="SimSun"/>
              </a:rPr>
              <a:t>共用浴室</a:t>
            </a:r>
            <a:endParaRPr sz="205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31179" y="2029967"/>
            <a:ext cx="792480" cy="913130"/>
            <a:chOff x="5631179" y="2029967"/>
            <a:chExt cx="792480" cy="91313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1179" y="2029967"/>
              <a:ext cx="792479" cy="9128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79007" y="2307335"/>
              <a:ext cx="490855" cy="494030"/>
            </a:xfrm>
            <a:custGeom>
              <a:avLst/>
              <a:gdLst/>
              <a:ahLst/>
              <a:cxnLst/>
              <a:rect l="l" t="t" r="r" b="b"/>
              <a:pathLst>
                <a:path w="490854" h="494030">
                  <a:moveTo>
                    <a:pt x="450214" y="0"/>
                  </a:moveTo>
                  <a:lnTo>
                    <a:pt x="245363" y="206501"/>
                  </a:lnTo>
                  <a:lnTo>
                    <a:pt x="40004" y="0"/>
                  </a:lnTo>
                  <a:lnTo>
                    <a:pt x="0" y="40639"/>
                  </a:lnTo>
                  <a:lnTo>
                    <a:pt x="205358" y="246634"/>
                  </a:lnTo>
                  <a:lnTo>
                    <a:pt x="0" y="453136"/>
                  </a:lnTo>
                  <a:lnTo>
                    <a:pt x="40004" y="493775"/>
                  </a:lnTo>
                  <a:lnTo>
                    <a:pt x="245363" y="287274"/>
                  </a:lnTo>
                  <a:lnTo>
                    <a:pt x="450214" y="493775"/>
                  </a:lnTo>
                  <a:lnTo>
                    <a:pt x="490727" y="453136"/>
                  </a:lnTo>
                  <a:lnTo>
                    <a:pt x="285368" y="246634"/>
                  </a:lnTo>
                  <a:lnTo>
                    <a:pt x="490727" y="40639"/>
                  </a:lnTo>
                  <a:lnTo>
                    <a:pt x="450214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72911" y="2301874"/>
              <a:ext cx="217804" cy="504190"/>
            </a:xfrm>
            <a:custGeom>
              <a:avLst/>
              <a:gdLst/>
              <a:ahLst/>
              <a:cxnLst/>
              <a:rect l="l" t="t" r="r" b="b"/>
              <a:pathLst>
                <a:path w="217804" h="504189">
                  <a:moveTo>
                    <a:pt x="48260" y="0"/>
                  </a:moveTo>
                  <a:lnTo>
                    <a:pt x="45085" y="0"/>
                  </a:lnTo>
                  <a:lnTo>
                    <a:pt x="43814" y="635"/>
                  </a:lnTo>
                  <a:lnTo>
                    <a:pt x="0" y="44450"/>
                  </a:lnTo>
                  <a:lnTo>
                    <a:pt x="0" y="48260"/>
                  </a:lnTo>
                  <a:lnTo>
                    <a:pt x="203580" y="251840"/>
                  </a:lnTo>
                  <a:lnTo>
                    <a:pt x="0" y="456184"/>
                  </a:lnTo>
                  <a:lnTo>
                    <a:pt x="0" y="459994"/>
                  </a:lnTo>
                  <a:lnTo>
                    <a:pt x="43814" y="503809"/>
                  </a:lnTo>
                  <a:lnTo>
                    <a:pt x="49529" y="503809"/>
                  </a:lnTo>
                  <a:lnTo>
                    <a:pt x="62102" y="490474"/>
                  </a:lnTo>
                  <a:lnTo>
                    <a:pt x="46354" y="490474"/>
                  </a:lnTo>
                  <a:lnTo>
                    <a:pt x="14604" y="458088"/>
                  </a:lnTo>
                  <a:lnTo>
                    <a:pt x="217550" y="253746"/>
                  </a:lnTo>
                  <a:lnTo>
                    <a:pt x="217550" y="250698"/>
                  </a:lnTo>
                  <a:lnTo>
                    <a:pt x="14604" y="46354"/>
                  </a:lnTo>
                  <a:lnTo>
                    <a:pt x="46354" y="13970"/>
                  </a:lnTo>
                  <a:lnTo>
                    <a:pt x="62102" y="13970"/>
                  </a:lnTo>
                  <a:lnTo>
                    <a:pt x="49529" y="635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9266" y="2588640"/>
              <a:ext cx="426085" cy="2170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59550" y="2315844"/>
              <a:ext cx="216535" cy="476884"/>
            </a:xfrm>
            <a:custGeom>
              <a:avLst/>
              <a:gdLst/>
              <a:ahLst/>
              <a:cxnLst/>
              <a:rect l="l" t="t" r="r" b="b"/>
              <a:pathLst>
                <a:path w="216535" h="476885">
                  <a:moveTo>
                    <a:pt x="185800" y="0"/>
                  </a:moveTo>
                  <a:lnTo>
                    <a:pt x="169925" y="0"/>
                  </a:lnTo>
                  <a:lnTo>
                    <a:pt x="202311" y="32384"/>
                  </a:lnTo>
                  <a:lnTo>
                    <a:pt x="0" y="235457"/>
                  </a:lnTo>
                  <a:lnTo>
                    <a:pt x="0" y="241045"/>
                  </a:lnTo>
                  <a:lnTo>
                    <a:pt x="202311" y="444118"/>
                  </a:lnTo>
                  <a:lnTo>
                    <a:pt x="169925" y="476503"/>
                  </a:lnTo>
                  <a:lnTo>
                    <a:pt x="185800" y="476503"/>
                  </a:lnTo>
                  <a:lnTo>
                    <a:pt x="215646" y="447293"/>
                  </a:lnTo>
                  <a:lnTo>
                    <a:pt x="215646" y="440943"/>
                  </a:lnTo>
                  <a:lnTo>
                    <a:pt x="13335" y="237870"/>
                  </a:lnTo>
                  <a:lnTo>
                    <a:pt x="216281" y="34289"/>
                  </a:lnTo>
                  <a:lnTo>
                    <a:pt x="216281" y="30479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9266" y="2301239"/>
              <a:ext cx="426085" cy="218948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9967" y="3037332"/>
            <a:ext cx="1034795" cy="96316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0"/>
            <a:ext cx="10476230" cy="1762125"/>
            <a:chOff x="0" y="0"/>
            <a:chExt cx="10476230" cy="176212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0475975" cy="17617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035" y="246888"/>
              <a:ext cx="9877044" cy="1037843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618" rIns="0" bIns="0" rtlCol="0">
            <a:spAutoFit/>
          </a:bodyPr>
          <a:lstStyle/>
          <a:p>
            <a:pPr marL="711835">
              <a:lnSpc>
                <a:spcPct val="100000"/>
              </a:lnSpc>
              <a:spcBef>
                <a:spcPts val="100"/>
              </a:spcBef>
            </a:pPr>
            <a:r>
              <a:rPr sz="4450" spc="-254" dirty="0"/>
              <a:t>乙型肝炎</a:t>
            </a:r>
            <a:r>
              <a:rPr sz="4450" b="1" spc="-310" dirty="0">
                <a:latin typeface="SimSun"/>
                <a:cs typeface="SimSun"/>
              </a:rPr>
              <a:t>不会</a:t>
            </a:r>
            <a:r>
              <a:rPr sz="4450" spc="-250" dirty="0"/>
              <a:t>通过以下方式传播：</a:t>
            </a:r>
            <a:endParaRPr sz="4450">
              <a:latin typeface="SimSun"/>
              <a:cs typeface="SimSu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4904" y="5897879"/>
            <a:ext cx="769620" cy="911860"/>
            <a:chOff x="374904" y="5897879"/>
            <a:chExt cx="769620" cy="911860"/>
          </a:xfrm>
        </p:grpSpPr>
        <p:sp>
          <p:nvSpPr>
            <p:cNvPr id="27" name="object 27"/>
            <p:cNvSpPr/>
            <p:nvPr/>
          </p:nvSpPr>
          <p:spPr>
            <a:xfrm>
              <a:off x="714756" y="5897879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5" h="402589">
                  <a:moveTo>
                    <a:pt x="180771" y="0"/>
                  </a:moveTo>
                  <a:lnTo>
                    <a:pt x="98945" y="25400"/>
                  </a:lnTo>
                  <a:lnTo>
                    <a:pt x="56451" y="61595"/>
                  </a:lnTo>
                  <a:lnTo>
                    <a:pt x="34251" y="92710"/>
                  </a:lnTo>
                  <a:lnTo>
                    <a:pt x="16497" y="127508"/>
                  </a:lnTo>
                  <a:lnTo>
                    <a:pt x="5067" y="165608"/>
                  </a:lnTo>
                  <a:lnTo>
                    <a:pt x="0" y="204978"/>
                  </a:lnTo>
                  <a:lnTo>
                    <a:pt x="0" y="224663"/>
                  </a:lnTo>
                  <a:lnTo>
                    <a:pt x="5067" y="263398"/>
                  </a:lnTo>
                  <a:lnTo>
                    <a:pt x="24104" y="315976"/>
                  </a:lnTo>
                  <a:lnTo>
                    <a:pt x="56451" y="359181"/>
                  </a:lnTo>
                  <a:lnTo>
                    <a:pt x="98310" y="388378"/>
                  </a:lnTo>
                  <a:lnTo>
                    <a:pt x="146519" y="401701"/>
                  </a:lnTo>
                  <a:lnTo>
                    <a:pt x="163652" y="402336"/>
                  </a:lnTo>
                  <a:lnTo>
                    <a:pt x="197269" y="397891"/>
                  </a:lnTo>
                  <a:lnTo>
                    <a:pt x="246100" y="376948"/>
                  </a:lnTo>
                  <a:lnTo>
                    <a:pt x="287972" y="340779"/>
                  </a:lnTo>
                  <a:lnTo>
                    <a:pt x="310807" y="309626"/>
                  </a:lnTo>
                  <a:lnTo>
                    <a:pt x="327926" y="274828"/>
                  </a:lnTo>
                  <a:lnTo>
                    <a:pt x="339344" y="236728"/>
                  </a:lnTo>
                  <a:lnTo>
                    <a:pt x="344424" y="197358"/>
                  </a:lnTo>
                  <a:lnTo>
                    <a:pt x="344424" y="177673"/>
                  </a:lnTo>
                  <a:lnTo>
                    <a:pt x="339978" y="138938"/>
                  </a:lnTo>
                  <a:lnTo>
                    <a:pt x="320319" y="86360"/>
                  </a:lnTo>
                  <a:lnTo>
                    <a:pt x="288607" y="43180"/>
                  </a:lnTo>
                  <a:lnTo>
                    <a:pt x="246100" y="13970"/>
                  </a:lnTo>
                  <a:lnTo>
                    <a:pt x="197904" y="635"/>
                  </a:lnTo>
                  <a:lnTo>
                    <a:pt x="18077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4904" y="6268211"/>
              <a:ext cx="477520" cy="541020"/>
            </a:xfrm>
            <a:custGeom>
              <a:avLst/>
              <a:gdLst/>
              <a:ahLst/>
              <a:cxnLst/>
              <a:rect l="l" t="t" r="r" b="b"/>
              <a:pathLst>
                <a:path w="477519" h="541020">
                  <a:moveTo>
                    <a:pt x="359346" y="0"/>
                  </a:moveTo>
                  <a:lnTo>
                    <a:pt x="175539" y="0"/>
                  </a:lnTo>
                  <a:lnTo>
                    <a:pt x="175539" y="40055"/>
                  </a:lnTo>
                  <a:lnTo>
                    <a:pt x="127838" y="53403"/>
                  </a:lnTo>
                  <a:lnTo>
                    <a:pt x="82677" y="74383"/>
                  </a:lnTo>
                  <a:lnTo>
                    <a:pt x="46431" y="101714"/>
                  </a:lnTo>
                  <a:lnTo>
                    <a:pt x="27343" y="134772"/>
                  </a:lnTo>
                  <a:lnTo>
                    <a:pt x="15900" y="194538"/>
                  </a:lnTo>
                  <a:lnTo>
                    <a:pt x="8267" y="258114"/>
                  </a:lnTo>
                  <a:lnTo>
                    <a:pt x="3175" y="322325"/>
                  </a:lnTo>
                  <a:lnTo>
                    <a:pt x="635" y="382714"/>
                  </a:lnTo>
                  <a:lnTo>
                    <a:pt x="0" y="436753"/>
                  </a:lnTo>
                  <a:lnTo>
                    <a:pt x="0" y="479983"/>
                  </a:lnTo>
                  <a:lnTo>
                    <a:pt x="22263" y="540385"/>
                  </a:lnTo>
                  <a:lnTo>
                    <a:pt x="443306" y="541019"/>
                  </a:lnTo>
                  <a:lnTo>
                    <a:pt x="455383" y="540385"/>
                  </a:lnTo>
                  <a:lnTo>
                    <a:pt x="466204" y="538480"/>
                  </a:lnTo>
                  <a:lnTo>
                    <a:pt x="473837" y="534022"/>
                  </a:lnTo>
                  <a:lnTo>
                    <a:pt x="477012" y="524484"/>
                  </a:lnTo>
                  <a:lnTo>
                    <a:pt x="477012" y="134772"/>
                  </a:lnTo>
                  <a:lnTo>
                    <a:pt x="470014" y="102984"/>
                  </a:lnTo>
                  <a:lnTo>
                    <a:pt x="448386" y="73748"/>
                  </a:lnTo>
                  <a:lnTo>
                    <a:pt x="412140" y="50863"/>
                  </a:lnTo>
                  <a:lnTo>
                    <a:pt x="359346" y="37503"/>
                  </a:lnTo>
                  <a:lnTo>
                    <a:pt x="359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9036" y="6233159"/>
              <a:ext cx="475615" cy="576580"/>
            </a:xfrm>
            <a:custGeom>
              <a:avLst/>
              <a:gdLst/>
              <a:ahLst/>
              <a:cxnLst/>
              <a:rect l="l" t="t" r="r" b="b"/>
              <a:pathLst>
                <a:path w="475615" h="576579">
                  <a:moveTo>
                    <a:pt x="301142" y="0"/>
                  </a:moveTo>
                  <a:lnTo>
                    <a:pt x="117284" y="34975"/>
                  </a:lnTo>
                  <a:lnTo>
                    <a:pt x="117284" y="72478"/>
                  </a:lnTo>
                  <a:lnTo>
                    <a:pt x="64668" y="85839"/>
                  </a:lnTo>
                  <a:lnTo>
                    <a:pt x="28524" y="108724"/>
                  </a:lnTo>
                  <a:lnTo>
                    <a:pt x="6972" y="137972"/>
                  </a:lnTo>
                  <a:lnTo>
                    <a:pt x="0" y="169773"/>
                  </a:lnTo>
                  <a:lnTo>
                    <a:pt x="0" y="559536"/>
                  </a:lnTo>
                  <a:lnTo>
                    <a:pt x="3175" y="569074"/>
                  </a:lnTo>
                  <a:lnTo>
                    <a:pt x="10782" y="573531"/>
                  </a:lnTo>
                  <a:lnTo>
                    <a:pt x="21551" y="575436"/>
                  </a:lnTo>
                  <a:lnTo>
                    <a:pt x="33604" y="576071"/>
                  </a:lnTo>
                  <a:lnTo>
                    <a:pt x="453301" y="575436"/>
                  </a:lnTo>
                  <a:lnTo>
                    <a:pt x="464070" y="573531"/>
                  </a:lnTo>
                  <a:lnTo>
                    <a:pt x="471677" y="569074"/>
                  </a:lnTo>
                  <a:lnTo>
                    <a:pt x="474217" y="559536"/>
                  </a:lnTo>
                  <a:lnTo>
                    <a:pt x="475488" y="515035"/>
                  </a:lnTo>
                  <a:lnTo>
                    <a:pt x="475488" y="471792"/>
                  </a:lnTo>
                  <a:lnTo>
                    <a:pt x="474852" y="417741"/>
                  </a:lnTo>
                  <a:lnTo>
                    <a:pt x="472313" y="357339"/>
                  </a:lnTo>
                  <a:lnTo>
                    <a:pt x="467245" y="293115"/>
                  </a:lnTo>
                  <a:lnTo>
                    <a:pt x="459638" y="229539"/>
                  </a:lnTo>
                  <a:lnTo>
                    <a:pt x="448221" y="169773"/>
                  </a:lnTo>
                  <a:lnTo>
                    <a:pt x="429209" y="136702"/>
                  </a:lnTo>
                  <a:lnTo>
                    <a:pt x="393064" y="109359"/>
                  </a:lnTo>
                  <a:lnTo>
                    <a:pt x="348056" y="88379"/>
                  </a:lnTo>
                  <a:lnTo>
                    <a:pt x="301142" y="75031"/>
                  </a:lnTo>
                  <a:lnTo>
                    <a:pt x="30114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0248" y="5897879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5" h="402589">
                  <a:moveTo>
                    <a:pt x="163017" y="0"/>
                  </a:moveTo>
                  <a:lnTo>
                    <a:pt x="113537" y="7620"/>
                  </a:lnTo>
                  <a:lnTo>
                    <a:pt x="69138" y="31750"/>
                  </a:lnTo>
                  <a:lnTo>
                    <a:pt x="32981" y="70485"/>
                  </a:lnTo>
                  <a:lnTo>
                    <a:pt x="9512" y="120523"/>
                  </a:lnTo>
                  <a:lnTo>
                    <a:pt x="1270" y="157988"/>
                  </a:lnTo>
                  <a:lnTo>
                    <a:pt x="0" y="177673"/>
                  </a:lnTo>
                  <a:lnTo>
                    <a:pt x="0" y="197358"/>
                  </a:lnTo>
                  <a:lnTo>
                    <a:pt x="4445" y="236728"/>
                  </a:lnTo>
                  <a:lnTo>
                    <a:pt x="15862" y="274828"/>
                  </a:lnTo>
                  <a:lnTo>
                    <a:pt x="33616" y="309626"/>
                  </a:lnTo>
                  <a:lnTo>
                    <a:pt x="69138" y="354101"/>
                  </a:lnTo>
                  <a:lnTo>
                    <a:pt x="114172" y="385838"/>
                  </a:lnTo>
                  <a:lnTo>
                    <a:pt x="163652" y="401066"/>
                  </a:lnTo>
                  <a:lnTo>
                    <a:pt x="180771" y="402336"/>
                  </a:lnTo>
                  <a:lnTo>
                    <a:pt x="197269" y="401701"/>
                  </a:lnTo>
                  <a:lnTo>
                    <a:pt x="274650" y="370611"/>
                  </a:lnTo>
                  <a:lnTo>
                    <a:pt x="310807" y="331851"/>
                  </a:lnTo>
                  <a:lnTo>
                    <a:pt x="334276" y="281813"/>
                  </a:lnTo>
                  <a:lnTo>
                    <a:pt x="342519" y="244348"/>
                  </a:lnTo>
                  <a:lnTo>
                    <a:pt x="344423" y="224663"/>
                  </a:lnTo>
                  <a:lnTo>
                    <a:pt x="344423" y="204978"/>
                  </a:lnTo>
                  <a:lnTo>
                    <a:pt x="339344" y="165608"/>
                  </a:lnTo>
                  <a:lnTo>
                    <a:pt x="327926" y="127508"/>
                  </a:lnTo>
                  <a:lnTo>
                    <a:pt x="310172" y="92710"/>
                  </a:lnTo>
                  <a:lnTo>
                    <a:pt x="274650" y="47625"/>
                  </a:lnTo>
                  <a:lnTo>
                    <a:pt x="229615" y="16510"/>
                  </a:lnTo>
                  <a:lnTo>
                    <a:pt x="180136" y="1270"/>
                  </a:lnTo>
                  <a:lnTo>
                    <a:pt x="163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8620" y="6233159"/>
              <a:ext cx="413384" cy="411480"/>
            </a:xfrm>
            <a:custGeom>
              <a:avLst/>
              <a:gdLst/>
              <a:ahLst/>
              <a:cxnLst/>
              <a:rect l="l" t="t" r="r" b="b"/>
              <a:pathLst>
                <a:path w="413384" h="411479">
                  <a:moveTo>
                    <a:pt x="77520" y="0"/>
                  </a:moveTo>
                  <a:lnTo>
                    <a:pt x="26047" y="10794"/>
                  </a:lnTo>
                  <a:lnTo>
                    <a:pt x="2539" y="44449"/>
                  </a:lnTo>
                  <a:lnTo>
                    <a:pt x="0" y="68579"/>
                  </a:lnTo>
                  <a:lnTo>
                    <a:pt x="5079" y="93344"/>
                  </a:lnTo>
                  <a:lnTo>
                    <a:pt x="20967" y="117474"/>
                  </a:lnTo>
                  <a:lnTo>
                    <a:pt x="52730" y="138429"/>
                  </a:lnTo>
                  <a:lnTo>
                    <a:pt x="103568" y="163194"/>
                  </a:lnTo>
                  <a:lnTo>
                    <a:pt x="216661" y="213359"/>
                  </a:lnTo>
                  <a:lnTo>
                    <a:pt x="255422" y="232409"/>
                  </a:lnTo>
                  <a:lnTo>
                    <a:pt x="268770" y="254634"/>
                  </a:lnTo>
                  <a:lnTo>
                    <a:pt x="275755" y="294639"/>
                  </a:lnTo>
                  <a:lnTo>
                    <a:pt x="278295" y="344804"/>
                  </a:lnTo>
                  <a:lnTo>
                    <a:pt x="278942" y="396874"/>
                  </a:lnTo>
                  <a:lnTo>
                    <a:pt x="282752" y="411479"/>
                  </a:lnTo>
                  <a:lnTo>
                    <a:pt x="320243" y="364489"/>
                  </a:lnTo>
                  <a:lnTo>
                    <a:pt x="338023" y="328929"/>
                  </a:lnTo>
                  <a:lnTo>
                    <a:pt x="355815" y="287019"/>
                  </a:lnTo>
                  <a:lnTo>
                    <a:pt x="373608" y="241934"/>
                  </a:lnTo>
                  <a:lnTo>
                    <a:pt x="389496" y="197484"/>
                  </a:lnTo>
                  <a:lnTo>
                    <a:pt x="401561" y="155574"/>
                  </a:lnTo>
                  <a:lnTo>
                    <a:pt x="413003" y="90804"/>
                  </a:lnTo>
                  <a:lnTo>
                    <a:pt x="409828" y="73659"/>
                  </a:lnTo>
                  <a:lnTo>
                    <a:pt x="398386" y="70484"/>
                  </a:lnTo>
                  <a:lnTo>
                    <a:pt x="369798" y="76199"/>
                  </a:lnTo>
                  <a:lnTo>
                    <a:pt x="334213" y="78104"/>
                  </a:lnTo>
                  <a:lnTo>
                    <a:pt x="293547" y="73659"/>
                  </a:lnTo>
                  <a:lnTo>
                    <a:pt x="248437" y="60959"/>
                  </a:lnTo>
                  <a:lnTo>
                    <a:pt x="122631" y="12064"/>
                  </a:lnTo>
                  <a:lnTo>
                    <a:pt x="98488" y="3174"/>
                  </a:lnTo>
                  <a:lnTo>
                    <a:pt x="7752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496" y="6443230"/>
              <a:ext cx="472440" cy="245745"/>
            </a:xfrm>
            <a:custGeom>
              <a:avLst/>
              <a:gdLst/>
              <a:ahLst/>
              <a:cxnLst/>
              <a:rect l="l" t="t" r="r" b="b"/>
              <a:pathLst>
                <a:path w="472440" h="245745">
                  <a:moveTo>
                    <a:pt x="471906" y="66001"/>
                  </a:moveTo>
                  <a:lnTo>
                    <a:pt x="468096" y="42519"/>
                  </a:lnTo>
                  <a:lnTo>
                    <a:pt x="458571" y="23482"/>
                  </a:lnTo>
                  <a:lnTo>
                    <a:pt x="436968" y="5702"/>
                  </a:lnTo>
                  <a:lnTo>
                    <a:pt x="412203" y="0"/>
                  </a:lnTo>
                  <a:lnTo>
                    <a:pt x="388061" y="1905"/>
                  </a:lnTo>
                  <a:lnTo>
                    <a:pt x="369011" y="7607"/>
                  </a:lnTo>
                  <a:lnTo>
                    <a:pt x="346151" y="19672"/>
                  </a:lnTo>
                  <a:lnTo>
                    <a:pt x="313118" y="39979"/>
                  </a:lnTo>
                  <a:lnTo>
                    <a:pt x="272478" y="63461"/>
                  </a:lnTo>
                  <a:lnTo>
                    <a:pt x="226110" y="86309"/>
                  </a:lnTo>
                  <a:lnTo>
                    <a:pt x="181648" y="100266"/>
                  </a:lnTo>
                  <a:lnTo>
                    <a:pt x="140360" y="102806"/>
                  </a:lnTo>
                  <a:lnTo>
                    <a:pt x="103530" y="98996"/>
                  </a:lnTo>
                  <a:lnTo>
                    <a:pt x="74307" y="93294"/>
                  </a:lnTo>
                  <a:lnTo>
                    <a:pt x="38747" y="100266"/>
                  </a:lnTo>
                  <a:lnTo>
                    <a:pt x="10160" y="130098"/>
                  </a:lnTo>
                  <a:lnTo>
                    <a:pt x="0" y="171983"/>
                  </a:lnTo>
                  <a:lnTo>
                    <a:pt x="20955" y="215773"/>
                  </a:lnTo>
                  <a:lnTo>
                    <a:pt x="58432" y="236093"/>
                  </a:lnTo>
                  <a:lnTo>
                    <a:pt x="113055" y="245618"/>
                  </a:lnTo>
                  <a:lnTo>
                    <a:pt x="174028" y="244970"/>
                  </a:lnTo>
                  <a:lnTo>
                    <a:pt x="231190" y="236093"/>
                  </a:lnTo>
                  <a:lnTo>
                    <a:pt x="283273" y="218948"/>
                  </a:lnTo>
                  <a:lnTo>
                    <a:pt x="336626" y="194195"/>
                  </a:lnTo>
                  <a:lnTo>
                    <a:pt x="386791" y="166268"/>
                  </a:lnTo>
                  <a:lnTo>
                    <a:pt x="426808" y="138988"/>
                  </a:lnTo>
                  <a:lnTo>
                    <a:pt x="461111" y="102806"/>
                  </a:lnTo>
                  <a:lnTo>
                    <a:pt x="468096" y="91389"/>
                  </a:lnTo>
                  <a:lnTo>
                    <a:pt x="471906" y="6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094" y="6233159"/>
              <a:ext cx="193713" cy="1472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57200" y="6001511"/>
              <a:ext cx="666115" cy="670560"/>
            </a:xfrm>
            <a:custGeom>
              <a:avLst/>
              <a:gdLst/>
              <a:ahLst/>
              <a:cxnLst/>
              <a:rect l="l" t="t" r="r" b="b"/>
              <a:pathLst>
                <a:path w="666115" h="670559">
                  <a:moveTo>
                    <a:pt x="611492" y="0"/>
                  </a:moveTo>
                  <a:lnTo>
                    <a:pt x="333311" y="280301"/>
                  </a:lnTo>
                  <a:lnTo>
                    <a:pt x="54495" y="0"/>
                  </a:lnTo>
                  <a:lnTo>
                    <a:pt x="0" y="55244"/>
                  </a:lnTo>
                  <a:lnTo>
                    <a:pt x="278815" y="335597"/>
                  </a:lnTo>
                  <a:lnTo>
                    <a:pt x="0" y="615899"/>
                  </a:lnTo>
                  <a:lnTo>
                    <a:pt x="54495" y="670560"/>
                  </a:lnTo>
                  <a:lnTo>
                    <a:pt x="333311" y="390258"/>
                  </a:lnTo>
                  <a:lnTo>
                    <a:pt x="611492" y="670560"/>
                  </a:lnTo>
                  <a:lnTo>
                    <a:pt x="665988" y="615899"/>
                  </a:lnTo>
                  <a:lnTo>
                    <a:pt x="387807" y="335597"/>
                  </a:lnTo>
                  <a:lnTo>
                    <a:pt x="665988" y="55244"/>
                  </a:lnTo>
                  <a:lnTo>
                    <a:pt x="611492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8056" y="5992367"/>
              <a:ext cx="684530" cy="685800"/>
            </a:xfrm>
            <a:custGeom>
              <a:avLst/>
              <a:gdLst/>
              <a:ahLst/>
              <a:cxnLst/>
              <a:rect l="l" t="t" r="r" b="b"/>
              <a:pathLst>
                <a:path w="684530" h="685800">
                  <a:moveTo>
                    <a:pt x="684276" y="60960"/>
                  </a:moveTo>
                  <a:lnTo>
                    <a:pt x="665213" y="41617"/>
                  </a:lnTo>
                  <a:lnTo>
                    <a:pt x="665213" y="63500"/>
                  </a:lnTo>
                  <a:lnTo>
                    <a:pt x="390105" y="339090"/>
                  </a:lnTo>
                  <a:lnTo>
                    <a:pt x="389470" y="340995"/>
                  </a:lnTo>
                  <a:lnTo>
                    <a:pt x="389470" y="345440"/>
                  </a:lnTo>
                  <a:lnTo>
                    <a:pt x="390105" y="347345"/>
                  </a:lnTo>
                  <a:lnTo>
                    <a:pt x="665213" y="623570"/>
                  </a:lnTo>
                  <a:lnTo>
                    <a:pt x="621372" y="667385"/>
                  </a:lnTo>
                  <a:lnTo>
                    <a:pt x="364058" y="408940"/>
                  </a:lnTo>
                  <a:lnTo>
                    <a:pt x="346265" y="391160"/>
                  </a:lnTo>
                  <a:lnTo>
                    <a:pt x="344360" y="390525"/>
                  </a:lnTo>
                  <a:lnTo>
                    <a:pt x="340550" y="390525"/>
                  </a:lnTo>
                  <a:lnTo>
                    <a:pt x="338645" y="391160"/>
                  </a:lnTo>
                  <a:lnTo>
                    <a:pt x="62903" y="667385"/>
                  </a:lnTo>
                  <a:lnTo>
                    <a:pt x="19062" y="623570"/>
                  </a:lnTo>
                  <a:lnTo>
                    <a:pt x="296075" y="345440"/>
                  </a:lnTo>
                  <a:lnTo>
                    <a:pt x="296075" y="340995"/>
                  </a:lnTo>
                  <a:lnTo>
                    <a:pt x="19062" y="63500"/>
                  </a:lnTo>
                  <a:lnTo>
                    <a:pt x="62903" y="19050"/>
                  </a:lnTo>
                  <a:lnTo>
                    <a:pt x="339915" y="297180"/>
                  </a:lnTo>
                  <a:lnTo>
                    <a:pt x="344995" y="297180"/>
                  </a:lnTo>
                  <a:lnTo>
                    <a:pt x="364058" y="277495"/>
                  </a:lnTo>
                  <a:lnTo>
                    <a:pt x="621372" y="19050"/>
                  </a:lnTo>
                  <a:lnTo>
                    <a:pt x="665213" y="63500"/>
                  </a:lnTo>
                  <a:lnTo>
                    <a:pt x="665213" y="41617"/>
                  </a:lnTo>
                  <a:lnTo>
                    <a:pt x="642975" y="19050"/>
                  </a:lnTo>
                  <a:lnTo>
                    <a:pt x="623912" y="0"/>
                  </a:lnTo>
                  <a:lnTo>
                    <a:pt x="618832" y="0"/>
                  </a:lnTo>
                  <a:lnTo>
                    <a:pt x="342455" y="277495"/>
                  </a:lnTo>
                  <a:lnTo>
                    <a:pt x="84505" y="19050"/>
                  </a:lnTo>
                  <a:lnTo>
                    <a:pt x="67348" y="1905"/>
                  </a:lnTo>
                  <a:lnTo>
                    <a:pt x="64808" y="635"/>
                  </a:lnTo>
                  <a:lnTo>
                    <a:pt x="60998" y="635"/>
                  </a:lnTo>
                  <a:lnTo>
                    <a:pt x="59093" y="1905"/>
                  </a:lnTo>
                  <a:lnTo>
                    <a:pt x="0" y="60960"/>
                  </a:lnTo>
                  <a:lnTo>
                    <a:pt x="0" y="65405"/>
                  </a:lnTo>
                  <a:lnTo>
                    <a:pt x="277012" y="343535"/>
                  </a:lnTo>
                  <a:lnTo>
                    <a:pt x="0" y="621030"/>
                  </a:lnTo>
                  <a:lnTo>
                    <a:pt x="0" y="626110"/>
                  </a:lnTo>
                  <a:lnTo>
                    <a:pt x="59093" y="685177"/>
                  </a:lnTo>
                  <a:lnTo>
                    <a:pt x="60998" y="685800"/>
                  </a:lnTo>
                  <a:lnTo>
                    <a:pt x="64808" y="685800"/>
                  </a:lnTo>
                  <a:lnTo>
                    <a:pt x="67348" y="685177"/>
                  </a:lnTo>
                  <a:lnTo>
                    <a:pt x="84505" y="667385"/>
                  </a:lnTo>
                  <a:lnTo>
                    <a:pt x="342455" y="408940"/>
                  </a:lnTo>
                  <a:lnTo>
                    <a:pt x="617562" y="685177"/>
                  </a:lnTo>
                  <a:lnTo>
                    <a:pt x="619467" y="685800"/>
                  </a:lnTo>
                  <a:lnTo>
                    <a:pt x="623277" y="685800"/>
                  </a:lnTo>
                  <a:lnTo>
                    <a:pt x="625182" y="685177"/>
                  </a:lnTo>
                  <a:lnTo>
                    <a:pt x="642975" y="667385"/>
                  </a:lnTo>
                  <a:lnTo>
                    <a:pt x="683006" y="627380"/>
                  </a:lnTo>
                  <a:lnTo>
                    <a:pt x="683641" y="625475"/>
                  </a:lnTo>
                  <a:lnTo>
                    <a:pt x="683641" y="621665"/>
                  </a:lnTo>
                  <a:lnTo>
                    <a:pt x="683006" y="619125"/>
                  </a:lnTo>
                  <a:lnTo>
                    <a:pt x="407898" y="343535"/>
                  </a:lnTo>
                  <a:lnTo>
                    <a:pt x="684276" y="65405"/>
                  </a:lnTo>
                  <a:lnTo>
                    <a:pt x="684276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8620" y="3933444"/>
            <a:ext cx="1435608" cy="105460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7284" y="4174235"/>
            <a:ext cx="765047" cy="121158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70876" y="3870959"/>
            <a:ext cx="1399031" cy="12466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sp>
          <p:nvSpPr>
            <p:cNvPr id="3" name="object 3"/>
            <p:cNvSpPr/>
            <p:nvPr/>
          </p:nvSpPr>
          <p:spPr>
            <a:xfrm>
              <a:off x="289560" y="6138671"/>
              <a:ext cx="9892665" cy="1076325"/>
            </a:xfrm>
            <a:custGeom>
              <a:avLst/>
              <a:gdLst/>
              <a:ahLst/>
              <a:cxnLst/>
              <a:rect l="l" t="t" r="r" b="b"/>
              <a:pathLst>
                <a:path w="9892665" h="1076325">
                  <a:moveTo>
                    <a:pt x="1437005" y="0"/>
                  </a:moveTo>
                  <a:lnTo>
                    <a:pt x="1082040" y="2539"/>
                  </a:lnTo>
                  <a:lnTo>
                    <a:pt x="777900" y="8254"/>
                  </a:lnTo>
                  <a:lnTo>
                    <a:pt x="524522" y="15239"/>
                  </a:lnTo>
                  <a:lnTo>
                    <a:pt x="271157" y="24764"/>
                  </a:lnTo>
                  <a:lnTo>
                    <a:pt x="220344" y="27939"/>
                  </a:lnTo>
                  <a:lnTo>
                    <a:pt x="170180" y="36194"/>
                  </a:lnTo>
                  <a:lnTo>
                    <a:pt x="123189" y="53339"/>
                  </a:lnTo>
                  <a:lnTo>
                    <a:pt x="83819" y="82676"/>
                  </a:lnTo>
                  <a:lnTo>
                    <a:pt x="47625" y="144894"/>
                  </a:lnTo>
                  <a:lnTo>
                    <a:pt x="29844" y="216712"/>
                  </a:lnTo>
                  <a:lnTo>
                    <a:pt x="22225" y="265010"/>
                  </a:lnTo>
                  <a:lnTo>
                    <a:pt x="15239" y="313308"/>
                  </a:lnTo>
                  <a:lnTo>
                    <a:pt x="9525" y="361619"/>
                  </a:lnTo>
                  <a:lnTo>
                    <a:pt x="5714" y="410552"/>
                  </a:lnTo>
                  <a:lnTo>
                    <a:pt x="2539" y="459485"/>
                  </a:lnTo>
                  <a:lnTo>
                    <a:pt x="635" y="507784"/>
                  </a:lnTo>
                  <a:lnTo>
                    <a:pt x="0" y="556717"/>
                  </a:lnTo>
                  <a:lnTo>
                    <a:pt x="635" y="605015"/>
                  </a:lnTo>
                  <a:lnTo>
                    <a:pt x="2539" y="653961"/>
                  </a:lnTo>
                  <a:lnTo>
                    <a:pt x="5714" y="702259"/>
                  </a:lnTo>
                  <a:lnTo>
                    <a:pt x="9525" y="750557"/>
                  </a:lnTo>
                  <a:lnTo>
                    <a:pt x="17779" y="803935"/>
                  </a:lnTo>
                  <a:lnTo>
                    <a:pt x="30479" y="849693"/>
                  </a:lnTo>
                  <a:lnTo>
                    <a:pt x="47625" y="889101"/>
                  </a:lnTo>
                  <a:lnTo>
                    <a:pt x="70485" y="922146"/>
                  </a:lnTo>
                  <a:lnTo>
                    <a:pt x="97789" y="949477"/>
                  </a:lnTo>
                  <a:lnTo>
                    <a:pt x="130174" y="970445"/>
                  </a:lnTo>
                  <a:lnTo>
                    <a:pt x="167640" y="986967"/>
                  </a:lnTo>
                  <a:lnTo>
                    <a:pt x="210819" y="997775"/>
                  </a:lnTo>
                  <a:lnTo>
                    <a:pt x="258457" y="1004760"/>
                  </a:lnTo>
                  <a:lnTo>
                    <a:pt x="311797" y="1007313"/>
                  </a:lnTo>
                  <a:lnTo>
                    <a:pt x="766470" y="1017473"/>
                  </a:lnTo>
                  <a:lnTo>
                    <a:pt x="2081529" y="1039723"/>
                  </a:lnTo>
                  <a:lnTo>
                    <a:pt x="2992247" y="1045438"/>
                  </a:lnTo>
                  <a:lnTo>
                    <a:pt x="3494531" y="1044803"/>
                  </a:lnTo>
                  <a:lnTo>
                    <a:pt x="5409057" y="1025105"/>
                  </a:lnTo>
                  <a:lnTo>
                    <a:pt x="6475221" y="1024470"/>
                  </a:lnTo>
                  <a:lnTo>
                    <a:pt x="7541514" y="1033995"/>
                  </a:lnTo>
                  <a:lnTo>
                    <a:pt x="8556879" y="1051788"/>
                  </a:lnTo>
                  <a:lnTo>
                    <a:pt x="9470644" y="1075943"/>
                  </a:lnTo>
                  <a:lnTo>
                    <a:pt x="9521444" y="1075943"/>
                  </a:lnTo>
                  <a:lnTo>
                    <a:pt x="9572879" y="1072768"/>
                  </a:lnTo>
                  <a:lnTo>
                    <a:pt x="9622409" y="1065136"/>
                  </a:lnTo>
                  <a:lnTo>
                    <a:pt x="9670669" y="1051153"/>
                  </a:lnTo>
                  <a:lnTo>
                    <a:pt x="9717024" y="1029550"/>
                  </a:lnTo>
                  <a:lnTo>
                    <a:pt x="9755759" y="1002855"/>
                  </a:lnTo>
                  <a:lnTo>
                    <a:pt x="9789414" y="971080"/>
                  </a:lnTo>
                  <a:lnTo>
                    <a:pt x="9816719" y="934859"/>
                  </a:lnTo>
                  <a:lnTo>
                    <a:pt x="9839579" y="894181"/>
                  </a:lnTo>
                  <a:lnTo>
                    <a:pt x="9857359" y="850963"/>
                  </a:lnTo>
                  <a:lnTo>
                    <a:pt x="9870694" y="805205"/>
                  </a:lnTo>
                  <a:lnTo>
                    <a:pt x="9880854" y="756907"/>
                  </a:lnTo>
                  <a:lnTo>
                    <a:pt x="9887839" y="706704"/>
                  </a:lnTo>
                  <a:lnTo>
                    <a:pt x="9891014" y="655231"/>
                  </a:lnTo>
                  <a:lnTo>
                    <a:pt x="9892284" y="603745"/>
                  </a:lnTo>
                  <a:lnTo>
                    <a:pt x="9891014" y="526846"/>
                  </a:lnTo>
                  <a:lnTo>
                    <a:pt x="9884664" y="451218"/>
                  </a:lnTo>
                  <a:lnTo>
                    <a:pt x="9879584" y="400380"/>
                  </a:lnTo>
                  <a:lnTo>
                    <a:pt x="9872599" y="349542"/>
                  </a:lnTo>
                  <a:lnTo>
                    <a:pt x="9861804" y="299326"/>
                  </a:lnTo>
                  <a:lnTo>
                    <a:pt x="9845929" y="251663"/>
                  </a:lnTo>
                  <a:lnTo>
                    <a:pt x="9823069" y="207175"/>
                  </a:lnTo>
                  <a:lnTo>
                    <a:pt x="9793224" y="167779"/>
                  </a:lnTo>
                  <a:lnTo>
                    <a:pt x="9758934" y="137274"/>
                  </a:lnTo>
                  <a:lnTo>
                    <a:pt x="9719564" y="113118"/>
                  </a:lnTo>
                  <a:lnTo>
                    <a:pt x="9677019" y="95376"/>
                  </a:lnTo>
                  <a:lnTo>
                    <a:pt x="9631299" y="83311"/>
                  </a:lnTo>
                  <a:lnTo>
                    <a:pt x="9583674" y="74929"/>
                  </a:lnTo>
                  <a:lnTo>
                    <a:pt x="9534779" y="69849"/>
                  </a:lnTo>
                  <a:lnTo>
                    <a:pt x="9485884" y="67944"/>
                  </a:lnTo>
                  <a:lnTo>
                    <a:pt x="9437624" y="67309"/>
                  </a:lnTo>
                  <a:lnTo>
                    <a:pt x="8880729" y="66674"/>
                  </a:lnTo>
                  <a:lnTo>
                    <a:pt x="3971416" y="33654"/>
                  </a:lnTo>
                  <a:lnTo>
                    <a:pt x="1892934" y="1904"/>
                  </a:lnTo>
                  <a:lnTo>
                    <a:pt x="1437005" y="0"/>
                  </a:lnTo>
                  <a:close/>
                </a:path>
              </a:pathLst>
            </a:custGeom>
            <a:solidFill>
              <a:srgbClr val="FBB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8135" y="6629400"/>
              <a:ext cx="463550" cy="441959"/>
            </a:xfrm>
            <a:custGeom>
              <a:avLst/>
              <a:gdLst/>
              <a:ahLst/>
              <a:cxnLst/>
              <a:rect l="l" t="t" r="r" b="b"/>
              <a:pathLst>
                <a:path w="463550" h="441959">
                  <a:moveTo>
                    <a:pt x="201422" y="0"/>
                  </a:moveTo>
                  <a:lnTo>
                    <a:pt x="144894" y="1269"/>
                  </a:lnTo>
                  <a:lnTo>
                    <a:pt x="81978" y="9525"/>
                  </a:lnTo>
                  <a:lnTo>
                    <a:pt x="18427" y="46990"/>
                  </a:lnTo>
                  <a:lnTo>
                    <a:pt x="3175" y="111759"/>
                  </a:lnTo>
                  <a:lnTo>
                    <a:pt x="634" y="154304"/>
                  </a:lnTo>
                  <a:lnTo>
                    <a:pt x="0" y="187959"/>
                  </a:lnTo>
                  <a:lnTo>
                    <a:pt x="14617" y="248284"/>
                  </a:lnTo>
                  <a:lnTo>
                    <a:pt x="63550" y="294640"/>
                  </a:lnTo>
                  <a:lnTo>
                    <a:pt x="104863" y="311150"/>
                  </a:lnTo>
                  <a:lnTo>
                    <a:pt x="159511" y="321309"/>
                  </a:lnTo>
                  <a:lnTo>
                    <a:pt x="229997" y="325120"/>
                  </a:lnTo>
                  <a:lnTo>
                    <a:pt x="270128" y="325120"/>
                  </a:lnTo>
                  <a:lnTo>
                    <a:pt x="305688" y="323215"/>
                  </a:lnTo>
                  <a:lnTo>
                    <a:pt x="336169" y="320040"/>
                  </a:lnTo>
                  <a:lnTo>
                    <a:pt x="362203" y="315595"/>
                  </a:lnTo>
                  <a:lnTo>
                    <a:pt x="376808" y="441959"/>
                  </a:lnTo>
                  <a:lnTo>
                    <a:pt x="447420" y="262890"/>
                  </a:lnTo>
                  <a:lnTo>
                    <a:pt x="460120" y="213995"/>
                  </a:lnTo>
                  <a:lnTo>
                    <a:pt x="463295" y="173354"/>
                  </a:lnTo>
                  <a:lnTo>
                    <a:pt x="463295" y="115570"/>
                  </a:lnTo>
                  <a:lnTo>
                    <a:pt x="434720" y="53340"/>
                  </a:lnTo>
                  <a:lnTo>
                    <a:pt x="402335" y="31750"/>
                  </a:lnTo>
                  <a:lnTo>
                    <a:pt x="360298" y="16509"/>
                  </a:lnTo>
                  <a:lnTo>
                    <a:pt x="312038" y="6984"/>
                  </a:lnTo>
                  <a:lnTo>
                    <a:pt x="258063" y="1269"/>
                  </a:lnTo>
                  <a:lnTo>
                    <a:pt x="201422" y="0"/>
                  </a:lnTo>
                  <a:close/>
                </a:path>
              </a:pathLst>
            </a:custGeom>
            <a:solidFill>
              <a:srgbClr val="FBF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151" y="6661404"/>
              <a:ext cx="205740" cy="2407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6299" y="6259067"/>
              <a:ext cx="510540" cy="512445"/>
            </a:xfrm>
            <a:custGeom>
              <a:avLst/>
              <a:gdLst/>
              <a:ahLst/>
              <a:cxnLst/>
              <a:rect l="l" t="t" r="r" b="b"/>
              <a:pathLst>
                <a:path w="510540" h="512445">
                  <a:moveTo>
                    <a:pt x="294906" y="0"/>
                  </a:moveTo>
                  <a:lnTo>
                    <a:pt x="239725" y="634"/>
                  </a:lnTo>
                  <a:lnTo>
                    <a:pt x="185826" y="5092"/>
                  </a:lnTo>
                  <a:lnTo>
                    <a:pt x="136359" y="12725"/>
                  </a:lnTo>
                  <a:lnTo>
                    <a:pt x="91325" y="25438"/>
                  </a:lnTo>
                  <a:lnTo>
                    <a:pt x="24726" y="64884"/>
                  </a:lnTo>
                  <a:lnTo>
                    <a:pt x="0" y="128485"/>
                  </a:lnTo>
                  <a:lnTo>
                    <a:pt x="0" y="191465"/>
                  </a:lnTo>
                  <a:lnTo>
                    <a:pt x="3175" y="236626"/>
                  </a:lnTo>
                  <a:lnTo>
                    <a:pt x="17754" y="291337"/>
                  </a:lnTo>
                  <a:lnTo>
                    <a:pt x="111620" y="512063"/>
                  </a:lnTo>
                  <a:lnTo>
                    <a:pt x="125577" y="351764"/>
                  </a:lnTo>
                  <a:lnTo>
                    <a:pt x="152209" y="355574"/>
                  </a:lnTo>
                  <a:lnTo>
                    <a:pt x="183286" y="358127"/>
                  </a:lnTo>
                  <a:lnTo>
                    <a:pt x="217538" y="359397"/>
                  </a:lnTo>
                  <a:lnTo>
                    <a:pt x="256857" y="360032"/>
                  </a:lnTo>
                  <a:lnTo>
                    <a:pt x="334225" y="355574"/>
                  </a:lnTo>
                  <a:lnTo>
                    <a:pt x="394462" y="344131"/>
                  </a:lnTo>
                  <a:lnTo>
                    <a:pt x="440181" y="326313"/>
                  </a:lnTo>
                  <a:lnTo>
                    <a:pt x="472440" y="302780"/>
                  </a:lnTo>
                  <a:lnTo>
                    <a:pt x="506094" y="242354"/>
                  </a:lnTo>
                  <a:lnTo>
                    <a:pt x="510540" y="208000"/>
                  </a:lnTo>
                  <a:lnTo>
                    <a:pt x="509905" y="170472"/>
                  </a:lnTo>
                  <a:lnTo>
                    <a:pt x="507365" y="123405"/>
                  </a:lnTo>
                  <a:lnTo>
                    <a:pt x="502284" y="83959"/>
                  </a:lnTo>
                  <a:lnTo>
                    <a:pt x="464184" y="27355"/>
                  </a:lnTo>
                  <a:lnTo>
                    <a:pt x="419862" y="10172"/>
                  </a:lnTo>
                  <a:lnTo>
                    <a:pt x="350723" y="1904"/>
                  </a:lnTo>
                  <a:lnTo>
                    <a:pt x="294906" y="0"/>
                  </a:lnTo>
                  <a:close/>
                </a:path>
              </a:pathLst>
            </a:custGeom>
            <a:solidFill>
              <a:srgbClr val="D9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9744" y="6298691"/>
              <a:ext cx="214629" cy="283845"/>
            </a:xfrm>
            <a:custGeom>
              <a:avLst/>
              <a:gdLst/>
              <a:ahLst/>
              <a:cxnLst/>
              <a:rect l="l" t="t" r="r" b="b"/>
              <a:pathLst>
                <a:path w="214630" h="283845">
                  <a:moveTo>
                    <a:pt x="214236" y="58978"/>
                  </a:moveTo>
                  <a:lnTo>
                    <a:pt x="209791" y="48831"/>
                  </a:lnTo>
                  <a:lnTo>
                    <a:pt x="200888" y="32969"/>
                  </a:lnTo>
                  <a:lnTo>
                    <a:pt x="165925" y="6337"/>
                  </a:lnTo>
                  <a:lnTo>
                    <a:pt x="122694" y="0"/>
                  </a:lnTo>
                  <a:lnTo>
                    <a:pt x="78828" y="10782"/>
                  </a:lnTo>
                  <a:lnTo>
                    <a:pt x="43865" y="36779"/>
                  </a:lnTo>
                  <a:lnTo>
                    <a:pt x="14617" y="85610"/>
                  </a:lnTo>
                  <a:lnTo>
                    <a:pt x="1270" y="140779"/>
                  </a:lnTo>
                  <a:lnTo>
                    <a:pt x="635" y="148386"/>
                  </a:lnTo>
                  <a:lnTo>
                    <a:pt x="635" y="152831"/>
                  </a:lnTo>
                  <a:lnTo>
                    <a:pt x="0" y="162979"/>
                  </a:lnTo>
                  <a:lnTo>
                    <a:pt x="12077" y="207365"/>
                  </a:lnTo>
                  <a:lnTo>
                    <a:pt x="66751" y="259372"/>
                  </a:lnTo>
                  <a:lnTo>
                    <a:pt x="103619" y="270141"/>
                  </a:lnTo>
                  <a:lnTo>
                    <a:pt x="120789" y="272046"/>
                  </a:lnTo>
                  <a:lnTo>
                    <a:pt x="129692" y="271411"/>
                  </a:lnTo>
                  <a:lnTo>
                    <a:pt x="144945" y="268884"/>
                  </a:lnTo>
                  <a:lnTo>
                    <a:pt x="151307" y="266344"/>
                  </a:lnTo>
                  <a:lnTo>
                    <a:pt x="157022" y="263169"/>
                  </a:lnTo>
                  <a:lnTo>
                    <a:pt x="160832" y="268249"/>
                  </a:lnTo>
                  <a:lnTo>
                    <a:pt x="165290" y="273316"/>
                  </a:lnTo>
                  <a:lnTo>
                    <a:pt x="172923" y="283464"/>
                  </a:lnTo>
                  <a:lnTo>
                    <a:pt x="190080" y="265074"/>
                  </a:lnTo>
                  <a:lnTo>
                    <a:pt x="192620" y="263169"/>
                  </a:lnTo>
                  <a:lnTo>
                    <a:pt x="198983" y="256832"/>
                  </a:lnTo>
                  <a:lnTo>
                    <a:pt x="209156" y="249224"/>
                  </a:lnTo>
                  <a:lnTo>
                    <a:pt x="205981" y="243509"/>
                  </a:lnTo>
                  <a:lnTo>
                    <a:pt x="202158" y="237807"/>
                  </a:lnTo>
                  <a:lnTo>
                    <a:pt x="198983" y="231457"/>
                  </a:lnTo>
                  <a:lnTo>
                    <a:pt x="195173" y="225755"/>
                  </a:lnTo>
                  <a:lnTo>
                    <a:pt x="197078" y="222580"/>
                  </a:lnTo>
                  <a:lnTo>
                    <a:pt x="198983" y="220052"/>
                  </a:lnTo>
                  <a:lnTo>
                    <a:pt x="202793" y="211175"/>
                  </a:lnTo>
                  <a:lnTo>
                    <a:pt x="109347" y="211175"/>
                  </a:lnTo>
                  <a:lnTo>
                    <a:pt x="101714" y="210540"/>
                  </a:lnTo>
                  <a:lnTo>
                    <a:pt x="69926" y="183896"/>
                  </a:lnTo>
                  <a:lnTo>
                    <a:pt x="61658" y="151561"/>
                  </a:lnTo>
                  <a:lnTo>
                    <a:pt x="61785" y="131902"/>
                  </a:lnTo>
                  <a:lnTo>
                    <a:pt x="73748" y="84975"/>
                  </a:lnTo>
                  <a:lnTo>
                    <a:pt x="108077" y="58978"/>
                  </a:lnTo>
                  <a:lnTo>
                    <a:pt x="214236" y="58978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7821" y="6357670"/>
              <a:ext cx="114426" cy="1521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8935" y="1436369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35" y="4586985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64353" y="869950"/>
            <a:ext cx="5278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5" dirty="0"/>
              <a:t>“重要的是要意识到，对于乙型肝炎如何传</a:t>
            </a:r>
            <a:endParaRPr sz="2100"/>
          </a:p>
        </p:txBody>
      </p:sp>
      <p:sp>
        <p:nvSpPr>
          <p:cNvPr id="12" name="object 12"/>
          <p:cNvSpPr txBox="1"/>
          <p:nvPr/>
        </p:nvSpPr>
        <p:spPr>
          <a:xfrm>
            <a:off x="4864353" y="1277873"/>
            <a:ext cx="50876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082C6C"/>
                </a:solidFill>
                <a:latin typeface="SimSun"/>
                <a:cs typeface="SimSun"/>
              </a:rPr>
              <a:t>播存在许多误解。乙型肝炎不会随意传播。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4353" y="2030053"/>
            <a:ext cx="5595620" cy="20053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100" spc="-30" dirty="0">
                <a:solidFill>
                  <a:srgbClr val="082C6C"/>
                </a:solidFill>
                <a:latin typeface="SimSun"/>
                <a:cs typeface="SimSun"/>
              </a:rPr>
              <a:t>这意思乙型肝炎不会通过以下方式传播：食物</a:t>
            </a:r>
            <a:endParaRPr sz="21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100" spc="-114" dirty="0">
                <a:solidFill>
                  <a:srgbClr val="082C6C"/>
                </a:solidFill>
                <a:latin typeface="SimSun"/>
                <a:cs typeface="SimSun"/>
              </a:rPr>
              <a:t>（</a:t>
            </a:r>
            <a:r>
              <a:rPr sz="2100" spc="-125" dirty="0">
                <a:solidFill>
                  <a:srgbClr val="082C6C"/>
                </a:solidFill>
                <a:latin typeface="SimSun"/>
                <a:cs typeface="SimSun"/>
              </a:rPr>
              <a:t>例如吃感染者准备的食物或与他们共用膳食</a:t>
            </a:r>
            <a:r>
              <a:rPr sz="2100" spc="-114" dirty="0">
                <a:solidFill>
                  <a:srgbClr val="082C6C"/>
                </a:solidFill>
                <a:latin typeface="SimSun"/>
                <a:cs typeface="SimSun"/>
              </a:rPr>
              <a:t>）</a:t>
            </a:r>
            <a:r>
              <a:rPr sz="2100" spc="-50" dirty="0">
                <a:solidFill>
                  <a:srgbClr val="082C6C"/>
                </a:solidFill>
                <a:latin typeface="SimSun"/>
                <a:cs typeface="SimSun"/>
              </a:rPr>
              <a:t>、</a:t>
            </a:r>
            <a:endParaRPr sz="2100">
              <a:latin typeface="SimSun"/>
              <a:cs typeface="SimSun"/>
            </a:endParaRPr>
          </a:p>
          <a:p>
            <a:pPr marL="12700" marR="257810">
              <a:lnSpc>
                <a:spcPct val="126699"/>
              </a:lnSpc>
              <a:spcBef>
                <a:spcPts val="15"/>
              </a:spcBef>
            </a:pPr>
            <a:r>
              <a:rPr sz="2100" spc="-110" dirty="0">
                <a:solidFill>
                  <a:srgbClr val="082C6C"/>
                </a:solidFill>
                <a:latin typeface="SimSun"/>
                <a:cs typeface="SimSun"/>
              </a:rPr>
              <a:t>水（</a:t>
            </a:r>
            <a:r>
              <a:rPr sz="2100" spc="-125" dirty="0">
                <a:solidFill>
                  <a:srgbClr val="082C6C"/>
                </a:solidFill>
                <a:latin typeface="SimSun"/>
                <a:cs typeface="SimSun"/>
              </a:rPr>
              <a:t>例如用感染者的杯子喝水或共用厕所</a:t>
            </a:r>
            <a:r>
              <a:rPr sz="2100" spc="-110" dirty="0">
                <a:solidFill>
                  <a:srgbClr val="082C6C"/>
                </a:solidFill>
                <a:latin typeface="SimSun"/>
                <a:cs typeface="SimSun"/>
              </a:rPr>
              <a:t>）</a:t>
            </a:r>
            <a:r>
              <a:rPr sz="2100" spc="-85" dirty="0">
                <a:solidFill>
                  <a:srgbClr val="082C6C"/>
                </a:solidFill>
                <a:latin typeface="SimSun"/>
                <a:cs typeface="SimSun"/>
              </a:rPr>
              <a:t>、打</a:t>
            </a:r>
            <a:r>
              <a:rPr sz="2100" spc="-120" dirty="0">
                <a:solidFill>
                  <a:srgbClr val="082C6C"/>
                </a:solidFill>
                <a:latin typeface="SimSun"/>
                <a:cs typeface="SimSun"/>
              </a:rPr>
              <a:t>喷嚏、咳嗽、哺乳、牵手、拥抱和接吻。所有这</a:t>
            </a:r>
            <a:endParaRPr sz="21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100" spc="-125" dirty="0">
                <a:solidFill>
                  <a:srgbClr val="082C6C"/>
                </a:solidFill>
                <a:latin typeface="SimSun"/>
                <a:cs typeface="SimSun"/>
              </a:rPr>
              <a:t>些都是安全的，不会传播乙型肝炎。”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726" y="6209487"/>
            <a:ext cx="7806690" cy="6870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32130">
              <a:lnSpc>
                <a:spcPct val="100000"/>
              </a:lnSpc>
              <a:spcBef>
                <a:spcPts val="600"/>
              </a:spcBef>
            </a:pPr>
            <a:r>
              <a:rPr sz="1750" b="1" spc="295" dirty="0">
                <a:solidFill>
                  <a:srgbClr val="23232D"/>
                </a:solidFill>
                <a:latin typeface="SimSun"/>
                <a:cs typeface="SimSun"/>
              </a:rPr>
              <a:t>如果您被问到有关哪些液体含有病毒的更多详细信息：</a:t>
            </a:r>
            <a:endParaRPr sz="17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750" spc="-195" dirty="0">
                <a:latin typeface="SimSun"/>
                <a:cs typeface="SimSun"/>
              </a:rPr>
              <a:t>乙型肝炎病毒仅通过血液和性液传播。它不会通过唾液、汗液、母乳、尿液或眼泪传播。</a:t>
            </a:r>
            <a:endParaRPr sz="1750">
              <a:latin typeface="SimSun"/>
              <a:cs typeface="SimSu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" y="1804416"/>
            <a:ext cx="364236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0619" y="1938527"/>
            <a:ext cx="8418830" cy="4198620"/>
            <a:chOff x="1150619" y="1938527"/>
            <a:chExt cx="8418830" cy="4198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619" y="1938527"/>
              <a:ext cx="7075932" cy="38770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8896" y="3736848"/>
              <a:ext cx="2400300" cy="2400300"/>
            </a:xfrm>
            <a:custGeom>
              <a:avLst/>
              <a:gdLst/>
              <a:ahLst/>
              <a:cxnLst/>
              <a:rect l="l" t="t" r="r" b="b"/>
              <a:pathLst>
                <a:path w="2400300" h="2400300">
                  <a:moveTo>
                    <a:pt x="1214754" y="0"/>
                  </a:moveTo>
                  <a:lnTo>
                    <a:pt x="1185545" y="0"/>
                  </a:lnTo>
                  <a:lnTo>
                    <a:pt x="1141729" y="1269"/>
                  </a:lnTo>
                  <a:lnTo>
                    <a:pt x="1097279" y="4444"/>
                  </a:lnTo>
                  <a:lnTo>
                    <a:pt x="1053464" y="8889"/>
                  </a:lnTo>
                  <a:lnTo>
                    <a:pt x="1009650" y="15239"/>
                  </a:lnTo>
                  <a:lnTo>
                    <a:pt x="966470" y="22860"/>
                  </a:lnTo>
                  <a:lnTo>
                    <a:pt x="923289" y="32385"/>
                  </a:lnTo>
                  <a:lnTo>
                    <a:pt x="880109" y="43179"/>
                  </a:lnTo>
                  <a:lnTo>
                    <a:pt x="838200" y="55879"/>
                  </a:lnTo>
                  <a:lnTo>
                    <a:pt x="796289" y="69850"/>
                  </a:lnTo>
                  <a:lnTo>
                    <a:pt x="755014" y="85725"/>
                  </a:lnTo>
                  <a:lnTo>
                    <a:pt x="713739" y="102869"/>
                  </a:lnTo>
                  <a:lnTo>
                    <a:pt x="673734" y="121285"/>
                  </a:lnTo>
                  <a:lnTo>
                    <a:pt x="634364" y="141604"/>
                  </a:lnTo>
                  <a:lnTo>
                    <a:pt x="596264" y="163194"/>
                  </a:lnTo>
                  <a:lnTo>
                    <a:pt x="558164" y="186054"/>
                  </a:lnTo>
                  <a:lnTo>
                    <a:pt x="521334" y="210185"/>
                  </a:lnTo>
                  <a:lnTo>
                    <a:pt x="485139" y="236219"/>
                  </a:lnTo>
                  <a:lnTo>
                    <a:pt x="450214" y="262889"/>
                  </a:lnTo>
                  <a:lnTo>
                    <a:pt x="416559" y="291464"/>
                  </a:lnTo>
                  <a:lnTo>
                    <a:pt x="383539" y="320675"/>
                  </a:lnTo>
                  <a:lnTo>
                    <a:pt x="351789" y="351789"/>
                  </a:lnTo>
                  <a:lnTo>
                    <a:pt x="321309" y="383539"/>
                  </a:lnTo>
                  <a:lnTo>
                    <a:pt x="291464" y="415925"/>
                  </a:lnTo>
                  <a:lnTo>
                    <a:pt x="263525" y="450214"/>
                  </a:lnTo>
                  <a:lnTo>
                    <a:pt x="236220" y="485139"/>
                  </a:lnTo>
                  <a:lnTo>
                    <a:pt x="210820" y="521334"/>
                  </a:lnTo>
                  <a:lnTo>
                    <a:pt x="186689" y="558164"/>
                  </a:lnTo>
                  <a:lnTo>
                    <a:pt x="163195" y="595629"/>
                  </a:lnTo>
                  <a:lnTo>
                    <a:pt x="141604" y="634364"/>
                  </a:lnTo>
                  <a:lnTo>
                    <a:pt x="121920" y="673734"/>
                  </a:lnTo>
                  <a:lnTo>
                    <a:pt x="102870" y="713739"/>
                  </a:lnTo>
                  <a:lnTo>
                    <a:pt x="85725" y="754379"/>
                  </a:lnTo>
                  <a:lnTo>
                    <a:pt x="70484" y="795654"/>
                  </a:lnTo>
                  <a:lnTo>
                    <a:pt x="56514" y="837564"/>
                  </a:lnTo>
                  <a:lnTo>
                    <a:pt x="43814" y="880109"/>
                  </a:lnTo>
                  <a:lnTo>
                    <a:pt x="32384" y="922654"/>
                  </a:lnTo>
                  <a:lnTo>
                    <a:pt x="23495" y="965834"/>
                  </a:lnTo>
                  <a:lnTo>
                    <a:pt x="15239" y="1009650"/>
                  </a:lnTo>
                  <a:lnTo>
                    <a:pt x="9525" y="1053464"/>
                  </a:lnTo>
                  <a:lnTo>
                    <a:pt x="4445" y="1097279"/>
                  </a:lnTo>
                  <a:lnTo>
                    <a:pt x="1904" y="1141095"/>
                  </a:lnTo>
                  <a:lnTo>
                    <a:pt x="0" y="1185545"/>
                  </a:lnTo>
                  <a:lnTo>
                    <a:pt x="0" y="1200150"/>
                  </a:lnTo>
                  <a:lnTo>
                    <a:pt x="2539" y="1273809"/>
                  </a:lnTo>
                  <a:lnTo>
                    <a:pt x="5714" y="1317625"/>
                  </a:lnTo>
                  <a:lnTo>
                    <a:pt x="11429" y="1361439"/>
                  </a:lnTo>
                  <a:lnTo>
                    <a:pt x="17779" y="1405254"/>
                  </a:lnTo>
                  <a:lnTo>
                    <a:pt x="26034" y="1448434"/>
                  </a:lnTo>
                  <a:lnTo>
                    <a:pt x="36195" y="1491614"/>
                  </a:lnTo>
                  <a:lnTo>
                    <a:pt x="47625" y="1534159"/>
                  </a:lnTo>
                  <a:lnTo>
                    <a:pt x="60959" y="1576704"/>
                  </a:lnTo>
                  <a:lnTo>
                    <a:pt x="75564" y="1617979"/>
                  </a:lnTo>
                  <a:lnTo>
                    <a:pt x="91439" y="1659254"/>
                  </a:lnTo>
                  <a:lnTo>
                    <a:pt x="109220" y="1699895"/>
                  </a:lnTo>
                  <a:lnTo>
                    <a:pt x="128270" y="1739900"/>
                  </a:lnTo>
                  <a:lnTo>
                    <a:pt x="149225" y="1778634"/>
                  </a:lnTo>
                  <a:lnTo>
                    <a:pt x="170814" y="1817370"/>
                  </a:lnTo>
                  <a:lnTo>
                    <a:pt x="194309" y="1854834"/>
                  </a:lnTo>
                  <a:lnTo>
                    <a:pt x="219075" y="1891029"/>
                  </a:lnTo>
                  <a:lnTo>
                    <a:pt x="245109" y="1926589"/>
                  </a:lnTo>
                  <a:lnTo>
                    <a:pt x="272414" y="1961514"/>
                  </a:lnTo>
                  <a:lnTo>
                    <a:pt x="300989" y="1995170"/>
                  </a:lnTo>
                  <a:lnTo>
                    <a:pt x="330834" y="2027554"/>
                  </a:lnTo>
                  <a:lnTo>
                    <a:pt x="361950" y="2059304"/>
                  </a:lnTo>
                  <a:lnTo>
                    <a:pt x="394334" y="2089150"/>
                  </a:lnTo>
                  <a:lnTo>
                    <a:pt x="427354" y="2118360"/>
                  </a:lnTo>
                  <a:lnTo>
                    <a:pt x="462279" y="2146300"/>
                  </a:lnTo>
                  <a:lnTo>
                    <a:pt x="497204" y="2172970"/>
                  </a:lnTo>
                  <a:lnTo>
                    <a:pt x="533400" y="2197735"/>
                  </a:lnTo>
                  <a:lnTo>
                    <a:pt x="570864" y="2221865"/>
                  </a:lnTo>
                  <a:lnTo>
                    <a:pt x="608964" y="2244090"/>
                  </a:lnTo>
                  <a:lnTo>
                    <a:pt x="647700" y="2265679"/>
                  </a:lnTo>
                  <a:lnTo>
                    <a:pt x="687070" y="2284729"/>
                  </a:lnTo>
                  <a:lnTo>
                    <a:pt x="727709" y="2303145"/>
                  </a:lnTo>
                  <a:lnTo>
                    <a:pt x="768350" y="2319654"/>
                  </a:lnTo>
                  <a:lnTo>
                    <a:pt x="809625" y="2334895"/>
                  </a:lnTo>
                  <a:lnTo>
                    <a:pt x="852170" y="2348865"/>
                  </a:lnTo>
                  <a:lnTo>
                    <a:pt x="894714" y="2360295"/>
                  </a:lnTo>
                  <a:lnTo>
                    <a:pt x="937259" y="2371090"/>
                  </a:lnTo>
                  <a:lnTo>
                    <a:pt x="980439" y="2379979"/>
                  </a:lnTo>
                  <a:lnTo>
                    <a:pt x="1024254" y="2386965"/>
                  </a:lnTo>
                  <a:lnTo>
                    <a:pt x="1068070" y="2392679"/>
                  </a:lnTo>
                  <a:lnTo>
                    <a:pt x="1111884" y="2397125"/>
                  </a:lnTo>
                  <a:lnTo>
                    <a:pt x="1156334" y="2399665"/>
                  </a:lnTo>
                  <a:lnTo>
                    <a:pt x="1200150" y="2400300"/>
                  </a:lnTo>
                  <a:lnTo>
                    <a:pt x="1214754" y="2400300"/>
                  </a:lnTo>
                  <a:lnTo>
                    <a:pt x="1259204" y="2399029"/>
                  </a:lnTo>
                  <a:lnTo>
                    <a:pt x="1303020" y="2395854"/>
                  </a:lnTo>
                  <a:lnTo>
                    <a:pt x="1347470" y="2391410"/>
                  </a:lnTo>
                  <a:lnTo>
                    <a:pt x="1391284" y="2385060"/>
                  </a:lnTo>
                  <a:lnTo>
                    <a:pt x="1434464" y="2377440"/>
                  </a:lnTo>
                  <a:lnTo>
                    <a:pt x="1477645" y="2367915"/>
                  </a:lnTo>
                  <a:lnTo>
                    <a:pt x="1520189" y="2356485"/>
                  </a:lnTo>
                  <a:lnTo>
                    <a:pt x="1562734" y="2344420"/>
                  </a:lnTo>
                  <a:lnTo>
                    <a:pt x="1604645" y="2329815"/>
                  </a:lnTo>
                  <a:lnTo>
                    <a:pt x="1645920" y="2314575"/>
                  </a:lnTo>
                  <a:lnTo>
                    <a:pt x="1686559" y="2297429"/>
                  </a:lnTo>
                  <a:lnTo>
                    <a:pt x="1726564" y="2278379"/>
                  </a:lnTo>
                  <a:lnTo>
                    <a:pt x="1765934" y="2258695"/>
                  </a:lnTo>
                  <a:lnTo>
                    <a:pt x="1804670" y="2237104"/>
                  </a:lnTo>
                  <a:lnTo>
                    <a:pt x="1842134" y="2214245"/>
                  </a:lnTo>
                  <a:lnTo>
                    <a:pt x="1879600" y="2189479"/>
                  </a:lnTo>
                  <a:lnTo>
                    <a:pt x="1915159" y="2164079"/>
                  </a:lnTo>
                  <a:lnTo>
                    <a:pt x="1950084" y="2136775"/>
                  </a:lnTo>
                  <a:lnTo>
                    <a:pt x="1984375" y="2108835"/>
                  </a:lnTo>
                  <a:lnTo>
                    <a:pt x="2017395" y="2079625"/>
                  </a:lnTo>
                  <a:lnTo>
                    <a:pt x="2049145" y="2048509"/>
                  </a:lnTo>
                  <a:lnTo>
                    <a:pt x="2079625" y="2016759"/>
                  </a:lnTo>
                  <a:lnTo>
                    <a:pt x="2108834" y="1983739"/>
                  </a:lnTo>
                  <a:lnTo>
                    <a:pt x="2137409" y="1950084"/>
                  </a:lnTo>
                  <a:lnTo>
                    <a:pt x="2164079" y="1915159"/>
                  </a:lnTo>
                  <a:lnTo>
                    <a:pt x="2190114" y="1878964"/>
                  </a:lnTo>
                  <a:lnTo>
                    <a:pt x="2214245" y="1842134"/>
                  </a:lnTo>
                  <a:lnTo>
                    <a:pt x="2237104" y="1804670"/>
                  </a:lnTo>
                  <a:lnTo>
                    <a:pt x="2258695" y="1765934"/>
                  </a:lnTo>
                  <a:lnTo>
                    <a:pt x="2279014" y="1726564"/>
                  </a:lnTo>
                  <a:lnTo>
                    <a:pt x="2297429" y="1686559"/>
                  </a:lnTo>
                  <a:lnTo>
                    <a:pt x="2314575" y="1645920"/>
                  </a:lnTo>
                  <a:lnTo>
                    <a:pt x="2330450" y="1604645"/>
                  </a:lnTo>
                  <a:lnTo>
                    <a:pt x="2344420" y="1562734"/>
                  </a:lnTo>
                  <a:lnTo>
                    <a:pt x="2357120" y="1520189"/>
                  </a:lnTo>
                  <a:lnTo>
                    <a:pt x="2367914" y="1477645"/>
                  </a:lnTo>
                  <a:lnTo>
                    <a:pt x="2377439" y="1434464"/>
                  </a:lnTo>
                  <a:lnTo>
                    <a:pt x="2385059" y="1390650"/>
                  </a:lnTo>
                  <a:lnTo>
                    <a:pt x="2391409" y="1346834"/>
                  </a:lnTo>
                  <a:lnTo>
                    <a:pt x="2395854" y="1303020"/>
                  </a:lnTo>
                  <a:lnTo>
                    <a:pt x="2399029" y="1259204"/>
                  </a:lnTo>
                  <a:lnTo>
                    <a:pt x="2400300" y="1214754"/>
                  </a:lnTo>
                  <a:lnTo>
                    <a:pt x="2400300" y="1185545"/>
                  </a:lnTo>
                  <a:lnTo>
                    <a:pt x="2399029" y="1141095"/>
                  </a:lnTo>
                  <a:lnTo>
                    <a:pt x="2395854" y="1097279"/>
                  </a:lnTo>
                  <a:lnTo>
                    <a:pt x="2391409" y="1053464"/>
                  </a:lnTo>
                  <a:lnTo>
                    <a:pt x="2385059" y="1009650"/>
                  </a:lnTo>
                  <a:lnTo>
                    <a:pt x="2377439" y="965834"/>
                  </a:lnTo>
                  <a:lnTo>
                    <a:pt x="2367914" y="922654"/>
                  </a:lnTo>
                  <a:lnTo>
                    <a:pt x="2357120" y="880109"/>
                  </a:lnTo>
                  <a:lnTo>
                    <a:pt x="2344420" y="837564"/>
                  </a:lnTo>
                  <a:lnTo>
                    <a:pt x="2330450" y="795654"/>
                  </a:lnTo>
                  <a:lnTo>
                    <a:pt x="2314575" y="754379"/>
                  </a:lnTo>
                  <a:lnTo>
                    <a:pt x="2297429" y="713739"/>
                  </a:lnTo>
                  <a:lnTo>
                    <a:pt x="2279014" y="673734"/>
                  </a:lnTo>
                  <a:lnTo>
                    <a:pt x="2258695" y="634364"/>
                  </a:lnTo>
                  <a:lnTo>
                    <a:pt x="2237104" y="595629"/>
                  </a:lnTo>
                  <a:lnTo>
                    <a:pt x="2214245" y="558164"/>
                  </a:lnTo>
                  <a:lnTo>
                    <a:pt x="2190114" y="521334"/>
                  </a:lnTo>
                  <a:lnTo>
                    <a:pt x="2164079" y="485139"/>
                  </a:lnTo>
                  <a:lnTo>
                    <a:pt x="2137409" y="450214"/>
                  </a:lnTo>
                  <a:lnTo>
                    <a:pt x="2108834" y="415925"/>
                  </a:lnTo>
                  <a:lnTo>
                    <a:pt x="2079625" y="383539"/>
                  </a:lnTo>
                  <a:lnTo>
                    <a:pt x="2049145" y="351789"/>
                  </a:lnTo>
                  <a:lnTo>
                    <a:pt x="2017395" y="320675"/>
                  </a:lnTo>
                  <a:lnTo>
                    <a:pt x="1984375" y="291464"/>
                  </a:lnTo>
                  <a:lnTo>
                    <a:pt x="1950084" y="262889"/>
                  </a:lnTo>
                  <a:lnTo>
                    <a:pt x="1915159" y="236219"/>
                  </a:lnTo>
                  <a:lnTo>
                    <a:pt x="1879600" y="210185"/>
                  </a:lnTo>
                  <a:lnTo>
                    <a:pt x="1842134" y="186054"/>
                  </a:lnTo>
                  <a:lnTo>
                    <a:pt x="1804670" y="163194"/>
                  </a:lnTo>
                  <a:lnTo>
                    <a:pt x="1765934" y="141604"/>
                  </a:lnTo>
                  <a:lnTo>
                    <a:pt x="1726564" y="121285"/>
                  </a:lnTo>
                  <a:lnTo>
                    <a:pt x="1686559" y="102869"/>
                  </a:lnTo>
                  <a:lnTo>
                    <a:pt x="1645920" y="85725"/>
                  </a:lnTo>
                  <a:lnTo>
                    <a:pt x="1604645" y="69850"/>
                  </a:lnTo>
                  <a:lnTo>
                    <a:pt x="1562734" y="55879"/>
                  </a:lnTo>
                  <a:lnTo>
                    <a:pt x="1520189" y="43179"/>
                  </a:lnTo>
                  <a:lnTo>
                    <a:pt x="1477645" y="32385"/>
                  </a:lnTo>
                  <a:lnTo>
                    <a:pt x="1434464" y="22860"/>
                  </a:lnTo>
                  <a:lnTo>
                    <a:pt x="1391284" y="15239"/>
                  </a:lnTo>
                  <a:lnTo>
                    <a:pt x="1347470" y="8889"/>
                  </a:lnTo>
                  <a:lnTo>
                    <a:pt x="1303020" y="4444"/>
                  </a:lnTo>
                  <a:lnTo>
                    <a:pt x="1259204" y="1269"/>
                  </a:lnTo>
                  <a:lnTo>
                    <a:pt x="1214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799" y="4093463"/>
              <a:ext cx="1656588" cy="16855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6867" y="1326641"/>
            <a:ext cx="645795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240" dirty="0">
                <a:solidFill>
                  <a:srgbClr val="000000"/>
                </a:solidFill>
              </a:rPr>
              <a:t>好消息：通过检测和看医生可以预防肝脏问题，含肝癌。</a:t>
            </a:r>
            <a:endParaRPr sz="2250"/>
          </a:p>
        </p:txBody>
      </p:sp>
      <p:sp>
        <p:nvSpPr>
          <p:cNvPr id="7" name="object 7"/>
          <p:cNvSpPr txBox="1"/>
          <p:nvPr/>
        </p:nvSpPr>
        <p:spPr>
          <a:xfrm>
            <a:off x="2858516" y="5965940"/>
            <a:ext cx="4168140" cy="8496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250" spc="-235" dirty="0">
                <a:latin typeface="SimSun"/>
                <a:cs typeface="SimSun"/>
              </a:rPr>
              <a:t>乙型肝炎检测简单和容易，可以帮助</a:t>
            </a:r>
            <a:endParaRPr sz="2250">
              <a:latin typeface="SimSun"/>
              <a:cs typeface="SimSun"/>
            </a:endParaRPr>
          </a:p>
          <a:p>
            <a:pPr marL="10795" algn="ctr">
              <a:lnSpc>
                <a:spcPct val="100000"/>
              </a:lnSpc>
              <a:spcBef>
                <a:spcPts val="545"/>
              </a:spcBef>
            </a:pPr>
            <a:r>
              <a:rPr sz="2250" spc="-215" dirty="0">
                <a:latin typeface="SimSun"/>
                <a:cs typeface="SimSun"/>
              </a:rPr>
              <a:t>您和您的家人保持健康。</a:t>
            </a:r>
            <a:endParaRPr sz="225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474451" cy="1136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247393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301109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23384" y="856708"/>
            <a:ext cx="5737225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699"/>
              </a:lnSpc>
              <a:spcBef>
                <a:spcPts val="95"/>
              </a:spcBef>
            </a:pPr>
            <a:r>
              <a:rPr sz="2450" spc="-130" dirty="0"/>
              <a:t>“今天我们将讨论乙型肝炎：您需要了解什</a:t>
            </a:r>
            <a:r>
              <a:rPr sz="2450" spc="-155" dirty="0"/>
              <a:t>么才能保持自己、亲人和社区的健康。</a:t>
            </a:r>
            <a:endParaRPr sz="2450"/>
          </a:p>
        </p:txBody>
      </p:sp>
      <p:sp>
        <p:nvSpPr>
          <p:cNvPr id="5" name="object 5"/>
          <p:cNvSpPr txBox="1"/>
          <p:nvPr/>
        </p:nvSpPr>
        <p:spPr>
          <a:xfrm>
            <a:off x="4223384" y="2236672"/>
            <a:ext cx="573913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">
              <a:lnSpc>
                <a:spcPct val="125699"/>
              </a:lnSpc>
              <a:spcBef>
                <a:spcPts val="100"/>
              </a:spcBef>
            </a:pPr>
            <a:r>
              <a:rPr sz="2450" spc="-229" dirty="0">
                <a:solidFill>
                  <a:srgbClr val="082C6C"/>
                </a:solidFill>
                <a:latin typeface="SimSun"/>
                <a:cs typeface="SimSun"/>
              </a:rPr>
              <a:t>尽管还有其他形式的肝炎，但这次演讲将集中</a:t>
            </a:r>
            <a:r>
              <a:rPr sz="2450" spc="-254" dirty="0">
                <a:solidFill>
                  <a:srgbClr val="082C6C"/>
                </a:solidFill>
                <a:latin typeface="SimSun"/>
                <a:cs typeface="SimSun"/>
              </a:rPr>
              <a:t>乙型肝炎。</a:t>
            </a:r>
            <a:endParaRPr sz="245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3384" y="3678071"/>
            <a:ext cx="621347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450" spc="-340" dirty="0">
                <a:solidFill>
                  <a:srgbClr val="082C6C"/>
                </a:solidFill>
                <a:latin typeface="SimSun"/>
                <a:cs typeface="SimSun"/>
              </a:rPr>
              <a:t>这个演讲只需要大约 </a:t>
            </a:r>
            <a:r>
              <a:rPr sz="2450" spc="-250" dirty="0">
                <a:solidFill>
                  <a:srgbClr val="082C6C"/>
                </a:solidFill>
                <a:latin typeface="SimSun"/>
                <a:cs typeface="SimSun"/>
              </a:rPr>
              <a:t>10-</a:t>
            </a:r>
            <a:r>
              <a:rPr sz="2450" spc="-65" dirty="0">
                <a:solidFill>
                  <a:srgbClr val="082C6C"/>
                </a:solidFill>
                <a:latin typeface="SimSun"/>
                <a:cs typeface="SimSun"/>
              </a:rPr>
              <a:t>15</a:t>
            </a:r>
            <a:r>
              <a:rPr sz="2450" spc="-100" dirty="0">
                <a:solidFill>
                  <a:srgbClr val="082C6C"/>
                </a:solidFill>
                <a:latin typeface="SimSun"/>
                <a:cs typeface="SimSun"/>
              </a:rPr>
              <a:t>分钟。如果在任何点你</a:t>
            </a:r>
            <a:r>
              <a:rPr sz="2450" spc="-160" dirty="0">
                <a:solidFill>
                  <a:srgbClr val="082C6C"/>
                </a:solidFill>
                <a:latin typeface="SimSun"/>
                <a:cs typeface="SimSun"/>
              </a:rPr>
              <a:t>有疑问，请问!</a:t>
            </a:r>
            <a:endParaRPr sz="245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3384" y="5015610"/>
            <a:ext cx="557847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285" dirty="0">
                <a:solidFill>
                  <a:srgbClr val="082C6C"/>
                </a:solidFill>
                <a:latin typeface="SimSun"/>
                <a:cs typeface="SimSun"/>
              </a:rPr>
              <a:t>感谢您今天花时间和我一起了解乙型肝炎！”</a:t>
            </a:r>
            <a:endParaRPr sz="245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638300"/>
            <a:ext cx="3499104" cy="25054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sp>
          <p:nvSpPr>
            <p:cNvPr id="3" name="object 3"/>
            <p:cNvSpPr/>
            <p:nvPr/>
          </p:nvSpPr>
          <p:spPr>
            <a:xfrm>
              <a:off x="0" y="6001511"/>
              <a:ext cx="10476230" cy="1369060"/>
            </a:xfrm>
            <a:custGeom>
              <a:avLst/>
              <a:gdLst/>
              <a:ahLst/>
              <a:cxnLst/>
              <a:rect l="l" t="t" r="r" b="b"/>
              <a:pathLst>
                <a:path w="10476230" h="1369059">
                  <a:moveTo>
                    <a:pt x="10475976" y="85090"/>
                  </a:moveTo>
                  <a:lnTo>
                    <a:pt x="1485900" y="0"/>
                  </a:lnTo>
                  <a:lnTo>
                    <a:pt x="676897" y="6985"/>
                  </a:lnTo>
                  <a:lnTo>
                    <a:pt x="272402" y="15875"/>
                  </a:lnTo>
                  <a:lnTo>
                    <a:pt x="0" y="25400"/>
                  </a:lnTo>
                  <a:lnTo>
                    <a:pt x="0" y="1335544"/>
                  </a:lnTo>
                  <a:lnTo>
                    <a:pt x="1702435" y="1368552"/>
                  </a:lnTo>
                  <a:lnTo>
                    <a:pt x="5406263" y="1368552"/>
                  </a:lnTo>
                  <a:lnTo>
                    <a:pt x="8302168" y="1360576"/>
                  </a:lnTo>
                  <a:lnTo>
                    <a:pt x="9519031" y="1368552"/>
                  </a:lnTo>
                  <a:lnTo>
                    <a:pt x="10475976" y="1368552"/>
                  </a:lnTo>
                  <a:lnTo>
                    <a:pt x="10475976" y="1354582"/>
                  </a:lnTo>
                  <a:lnTo>
                    <a:pt x="10475976" y="85090"/>
                  </a:lnTo>
                  <a:close/>
                </a:path>
              </a:pathLst>
            </a:custGeom>
            <a:solidFill>
              <a:srgbClr val="FBB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2459" y="6812280"/>
              <a:ext cx="481965" cy="463550"/>
            </a:xfrm>
            <a:custGeom>
              <a:avLst/>
              <a:gdLst/>
              <a:ahLst/>
              <a:cxnLst/>
              <a:rect l="l" t="t" r="r" b="b"/>
              <a:pathLst>
                <a:path w="481965" h="463550">
                  <a:moveTo>
                    <a:pt x="202768" y="0"/>
                  </a:moveTo>
                  <a:lnTo>
                    <a:pt x="150177" y="1905"/>
                  </a:lnTo>
                  <a:lnTo>
                    <a:pt x="85547" y="10172"/>
                  </a:lnTo>
                  <a:lnTo>
                    <a:pt x="19011" y="49568"/>
                  </a:lnTo>
                  <a:lnTo>
                    <a:pt x="3162" y="117563"/>
                  </a:lnTo>
                  <a:lnTo>
                    <a:pt x="635" y="162052"/>
                  </a:lnTo>
                  <a:lnTo>
                    <a:pt x="0" y="197015"/>
                  </a:lnTo>
                  <a:lnTo>
                    <a:pt x="15836" y="260565"/>
                  </a:lnTo>
                  <a:lnTo>
                    <a:pt x="65900" y="308864"/>
                  </a:lnTo>
                  <a:lnTo>
                    <a:pt x="108991" y="326021"/>
                  </a:lnTo>
                  <a:lnTo>
                    <a:pt x="166014" y="336829"/>
                  </a:lnTo>
                  <a:lnTo>
                    <a:pt x="239522" y="341274"/>
                  </a:lnTo>
                  <a:lnTo>
                    <a:pt x="281343" y="340639"/>
                  </a:lnTo>
                  <a:lnTo>
                    <a:pt x="317461" y="338734"/>
                  </a:lnTo>
                  <a:lnTo>
                    <a:pt x="349148" y="335559"/>
                  </a:lnTo>
                  <a:lnTo>
                    <a:pt x="376389" y="331101"/>
                  </a:lnTo>
                  <a:lnTo>
                    <a:pt x="392239" y="463296"/>
                  </a:lnTo>
                  <a:lnTo>
                    <a:pt x="465112" y="275818"/>
                  </a:lnTo>
                  <a:lnTo>
                    <a:pt x="478421" y="224332"/>
                  </a:lnTo>
                  <a:lnTo>
                    <a:pt x="481584" y="181762"/>
                  </a:lnTo>
                  <a:lnTo>
                    <a:pt x="480949" y="162687"/>
                  </a:lnTo>
                  <a:lnTo>
                    <a:pt x="480949" y="122021"/>
                  </a:lnTo>
                  <a:lnTo>
                    <a:pt x="430263" y="40678"/>
                  </a:lnTo>
                  <a:lnTo>
                    <a:pt x="394766" y="24142"/>
                  </a:lnTo>
                  <a:lnTo>
                    <a:pt x="352945" y="12712"/>
                  </a:lnTo>
                  <a:lnTo>
                    <a:pt x="306057" y="5080"/>
                  </a:lnTo>
                  <a:lnTo>
                    <a:pt x="255371" y="1270"/>
                  </a:lnTo>
                  <a:lnTo>
                    <a:pt x="202768" y="0"/>
                  </a:lnTo>
                  <a:close/>
                </a:path>
              </a:pathLst>
            </a:custGeom>
            <a:solidFill>
              <a:srgbClr val="FBF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6845807"/>
              <a:ext cx="213359" cy="2529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1480" y="6426708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4">
                  <a:moveTo>
                    <a:pt x="313690" y="0"/>
                  </a:moveTo>
                  <a:lnTo>
                    <a:pt x="261620" y="634"/>
                  </a:lnTo>
                  <a:lnTo>
                    <a:pt x="210820" y="3809"/>
                  </a:lnTo>
                  <a:lnTo>
                    <a:pt x="162560" y="10147"/>
                  </a:lnTo>
                  <a:lnTo>
                    <a:pt x="118110" y="19672"/>
                  </a:lnTo>
                  <a:lnTo>
                    <a:pt x="78740" y="33629"/>
                  </a:lnTo>
                  <a:lnTo>
                    <a:pt x="21590" y="73609"/>
                  </a:lnTo>
                  <a:lnTo>
                    <a:pt x="0" y="134518"/>
                  </a:lnTo>
                  <a:lnTo>
                    <a:pt x="0" y="200520"/>
                  </a:lnTo>
                  <a:lnTo>
                    <a:pt x="1270" y="225259"/>
                  </a:lnTo>
                  <a:lnTo>
                    <a:pt x="6350" y="267779"/>
                  </a:lnTo>
                  <a:lnTo>
                    <a:pt x="18415" y="304584"/>
                  </a:lnTo>
                  <a:lnTo>
                    <a:pt x="116840" y="534923"/>
                  </a:lnTo>
                  <a:lnTo>
                    <a:pt x="131445" y="368033"/>
                  </a:lnTo>
                  <a:lnTo>
                    <a:pt x="159385" y="371843"/>
                  </a:lnTo>
                  <a:lnTo>
                    <a:pt x="191135" y="374383"/>
                  </a:lnTo>
                  <a:lnTo>
                    <a:pt x="227329" y="375653"/>
                  </a:lnTo>
                  <a:lnTo>
                    <a:pt x="267970" y="376288"/>
                  </a:lnTo>
                  <a:lnTo>
                    <a:pt x="340995" y="372478"/>
                  </a:lnTo>
                  <a:lnTo>
                    <a:pt x="399415" y="362965"/>
                  </a:lnTo>
                  <a:lnTo>
                    <a:pt x="445135" y="347738"/>
                  </a:lnTo>
                  <a:lnTo>
                    <a:pt x="504825" y="303949"/>
                  </a:lnTo>
                  <a:lnTo>
                    <a:pt x="529590" y="245567"/>
                  </a:lnTo>
                  <a:lnTo>
                    <a:pt x="533400" y="213207"/>
                  </a:lnTo>
                  <a:lnTo>
                    <a:pt x="532130" y="178307"/>
                  </a:lnTo>
                  <a:lnTo>
                    <a:pt x="529590" y="135788"/>
                  </a:lnTo>
                  <a:lnTo>
                    <a:pt x="518160" y="67894"/>
                  </a:lnTo>
                  <a:lnTo>
                    <a:pt x="473710" y="22847"/>
                  </a:lnTo>
                  <a:lnTo>
                    <a:pt x="429895" y="9512"/>
                  </a:lnTo>
                  <a:lnTo>
                    <a:pt x="366395" y="1904"/>
                  </a:lnTo>
                  <a:lnTo>
                    <a:pt x="313690" y="0"/>
                  </a:lnTo>
                  <a:close/>
                </a:path>
              </a:pathLst>
            </a:custGeom>
            <a:solidFill>
              <a:srgbClr val="D9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" y="6466332"/>
              <a:ext cx="221615" cy="297180"/>
            </a:xfrm>
            <a:custGeom>
              <a:avLst/>
              <a:gdLst/>
              <a:ahLst/>
              <a:cxnLst/>
              <a:rect l="l" t="t" r="r" b="b"/>
              <a:pathLst>
                <a:path w="221615" h="297179">
                  <a:moveTo>
                    <a:pt x="221272" y="61595"/>
                  </a:moveTo>
                  <a:lnTo>
                    <a:pt x="217474" y="50800"/>
                  </a:lnTo>
                  <a:lnTo>
                    <a:pt x="207365" y="34290"/>
                  </a:lnTo>
                  <a:lnTo>
                    <a:pt x="171323" y="6350"/>
                  </a:lnTo>
                  <a:lnTo>
                    <a:pt x="126441" y="0"/>
                  </a:lnTo>
                  <a:lnTo>
                    <a:pt x="81559" y="10795"/>
                  </a:lnTo>
                  <a:lnTo>
                    <a:pt x="45516" y="38100"/>
                  </a:lnTo>
                  <a:lnTo>
                    <a:pt x="15176" y="89535"/>
                  </a:lnTo>
                  <a:lnTo>
                    <a:pt x="635" y="147320"/>
                  </a:lnTo>
                  <a:lnTo>
                    <a:pt x="0" y="154940"/>
                  </a:lnTo>
                  <a:lnTo>
                    <a:pt x="0" y="170815"/>
                  </a:lnTo>
                  <a:lnTo>
                    <a:pt x="12014" y="216535"/>
                  </a:lnTo>
                  <a:lnTo>
                    <a:pt x="36029" y="248920"/>
                  </a:lnTo>
                  <a:lnTo>
                    <a:pt x="68910" y="271145"/>
                  </a:lnTo>
                  <a:lnTo>
                    <a:pt x="106845" y="283210"/>
                  </a:lnTo>
                  <a:lnTo>
                    <a:pt x="115697" y="284480"/>
                  </a:lnTo>
                  <a:lnTo>
                    <a:pt x="134023" y="284480"/>
                  </a:lnTo>
                  <a:lnTo>
                    <a:pt x="142875" y="283210"/>
                  </a:lnTo>
                  <a:lnTo>
                    <a:pt x="149834" y="281305"/>
                  </a:lnTo>
                  <a:lnTo>
                    <a:pt x="156159" y="278765"/>
                  </a:lnTo>
                  <a:lnTo>
                    <a:pt x="162471" y="275590"/>
                  </a:lnTo>
                  <a:lnTo>
                    <a:pt x="166268" y="280670"/>
                  </a:lnTo>
                  <a:lnTo>
                    <a:pt x="170700" y="286385"/>
                  </a:lnTo>
                  <a:lnTo>
                    <a:pt x="175120" y="291465"/>
                  </a:lnTo>
                  <a:lnTo>
                    <a:pt x="178917" y="297180"/>
                  </a:lnTo>
                  <a:lnTo>
                    <a:pt x="188391" y="287020"/>
                  </a:lnTo>
                  <a:lnTo>
                    <a:pt x="196621" y="277495"/>
                  </a:lnTo>
                  <a:lnTo>
                    <a:pt x="199148" y="275590"/>
                  </a:lnTo>
                  <a:lnTo>
                    <a:pt x="206095" y="268605"/>
                  </a:lnTo>
                  <a:lnTo>
                    <a:pt x="216852" y="260350"/>
                  </a:lnTo>
                  <a:lnTo>
                    <a:pt x="209257" y="248920"/>
                  </a:lnTo>
                  <a:lnTo>
                    <a:pt x="201676" y="236220"/>
                  </a:lnTo>
                  <a:lnTo>
                    <a:pt x="207365" y="226695"/>
                  </a:lnTo>
                  <a:lnTo>
                    <a:pt x="209892" y="220980"/>
                  </a:lnTo>
                  <a:lnTo>
                    <a:pt x="112534" y="220980"/>
                  </a:lnTo>
                  <a:lnTo>
                    <a:pt x="104940" y="220357"/>
                  </a:lnTo>
                  <a:lnTo>
                    <a:pt x="72072" y="192405"/>
                  </a:lnTo>
                  <a:lnTo>
                    <a:pt x="63220" y="140335"/>
                  </a:lnTo>
                  <a:lnTo>
                    <a:pt x="64490" y="127000"/>
                  </a:lnTo>
                  <a:lnTo>
                    <a:pt x="76492" y="88265"/>
                  </a:lnTo>
                  <a:lnTo>
                    <a:pt x="111899" y="61595"/>
                  </a:lnTo>
                  <a:lnTo>
                    <a:pt x="221272" y="6159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919" y="6527927"/>
              <a:ext cx="118224" cy="1593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68935" y="1436369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35" y="4586985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2316" y="962726"/>
            <a:ext cx="4999355" cy="75501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900" spc="-229" dirty="0">
                <a:solidFill>
                  <a:srgbClr val="082C6C"/>
                </a:solidFill>
                <a:latin typeface="SimSun"/>
                <a:cs typeface="SimSun"/>
              </a:rPr>
              <a:t>“好消息是，如果您被感染，可以通过接受检测并去</a:t>
            </a:r>
            <a:endParaRPr sz="19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900" spc="-210" dirty="0">
                <a:solidFill>
                  <a:srgbClr val="082C6C"/>
                </a:solidFill>
                <a:latin typeface="SimSun"/>
                <a:cs typeface="SimSun"/>
              </a:rPr>
              <a:t>看医生来预防肝脏并发症。</a:t>
            </a:r>
            <a:endParaRPr sz="190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2316" y="2029739"/>
            <a:ext cx="5009515" cy="252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00"/>
              </a:lnSpc>
              <a:spcBef>
                <a:spcPts val="100"/>
              </a:spcBef>
            </a:pPr>
            <a:r>
              <a:rPr sz="1900" spc="-225" dirty="0">
                <a:solidFill>
                  <a:srgbClr val="082C6C"/>
                </a:solidFill>
                <a:latin typeface="SimSun"/>
                <a:cs typeface="SimSun"/>
              </a:rPr>
              <a:t>乙型肝炎检测简单和容易，可以帮助您和您的家人保</a:t>
            </a:r>
            <a:r>
              <a:rPr sz="1900" spc="-160" dirty="0">
                <a:solidFill>
                  <a:srgbClr val="082C6C"/>
                </a:solidFill>
                <a:latin typeface="SimSun"/>
                <a:cs typeface="SimSun"/>
              </a:rPr>
              <a:t>持健康。</a:t>
            </a:r>
            <a:endParaRPr sz="1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SimSun"/>
              <a:cs typeface="SimSun"/>
            </a:endParaRPr>
          </a:p>
          <a:p>
            <a:pPr marL="12700" marR="209550" algn="just">
              <a:lnSpc>
                <a:spcPct val="126000"/>
              </a:lnSpc>
              <a:spcBef>
                <a:spcPts val="5"/>
              </a:spcBef>
            </a:pPr>
            <a:r>
              <a:rPr sz="1900" spc="-150" dirty="0">
                <a:solidFill>
                  <a:srgbClr val="082C6C"/>
                </a:solidFill>
                <a:latin typeface="SimSun"/>
                <a:cs typeface="SimSun"/>
              </a:rPr>
              <a:t>您可以在医生办公室、健康诊所甚至社区健康博</a:t>
            </a:r>
            <a:r>
              <a:rPr sz="1900" spc="-145" dirty="0">
                <a:solidFill>
                  <a:srgbClr val="082C6C"/>
                </a:solidFill>
                <a:latin typeface="SimSun"/>
                <a:cs typeface="SimSun"/>
              </a:rPr>
              <a:t>览会上进行检测！在这次演讲的最后，我会给您</a:t>
            </a:r>
            <a:r>
              <a:rPr sz="1900" spc="-150" dirty="0">
                <a:solidFill>
                  <a:srgbClr val="082C6C"/>
                </a:solidFill>
                <a:latin typeface="SimSun"/>
                <a:cs typeface="SimSun"/>
              </a:rPr>
              <a:t>有用的情况说明书和资源列表，以获取有关乙型</a:t>
            </a:r>
            <a:r>
              <a:rPr sz="1900" spc="-140" dirty="0">
                <a:solidFill>
                  <a:srgbClr val="082C6C"/>
                </a:solidFill>
                <a:latin typeface="SimSun"/>
                <a:cs typeface="SimSun"/>
              </a:rPr>
              <a:t>肝炎和在哪里可以找到检测的更多信息。”</a:t>
            </a:r>
            <a:endParaRPr sz="19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1025" y="6155929"/>
            <a:ext cx="7604125" cy="9988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50" spc="-155" dirty="0">
                <a:latin typeface="SimSun"/>
                <a:cs typeface="SimSun"/>
              </a:rPr>
              <a:t>您可能会被问到：</a:t>
            </a:r>
            <a:endParaRPr sz="17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750" spc="-175" dirty="0">
                <a:latin typeface="SimSun"/>
                <a:cs typeface="SimSun"/>
              </a:rPr>
              <a:t>乙型肝炎的检测是什么？</a:t>
            </a:r>
            <a:endParaRPr sz="17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550" spc="-195" dirty="0">
                <a:latin typeface="SimSun"/>
                <a:cs typeface="SimSun"/>
              </a:rPr>
              <a:t>检测是血液检测。实验室技术人员将取一小管血液，将送去进行检测。结果应该会在几天内公布。</a:t>
            </a:r>
            <a:endParaRPr sz="1550">
              <a:latin typeface="SimSun"/>
              <a:cs typeface="SimSu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0604" y="1769364"/>
            <a:ext cx="3733800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470" y="2015565"/>
            <a:ext cx="5535930" cy="4419600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2850" spc="114" dirty="0">
                <a:solidFill>
                  <a:srgbClr val="082C6C"/>
                </a:solidFill>
                <a:latin typeface="SimSun"/>
                <a:cs typeface="SimSun"/>
              </a:rPr>
              <a:t>每年看医生</a:t>
            </a:r>
            <a:r>
              <a:rPr sz="2850" spc="55" dirty="0">
                <a:solidFill>
                  <a:srgbClr val="082C6C"/>
                </a:solidFill>
                <a:latin typeface="SimSun"/>
                <a:cs typeface="SimSun"/>
              </a:rPr>
              <a:t>1-2</a:t>
            </a:r>
            <a:r>
              <a:rPr sz="2850" spc="-50" dirty="0">
                <a:solidFill>
                  <a:srgbClr val="082C6C"/>
                </a:solidFill>
                <a:latin typeface="SimSun"/>
                <a:cs typeface="SimSun"/>
              </a:rPr>
              <a:t>次</a:t>
            </a:r>
            <a:endParaRPr sz="2850">
              <a:latin typeface="SimSun"/>
              <a:cs typeface="SimSun"/>
            </a:endParaRPr>
          </a:p>
          <a:p>
            <a:pPr marL="325120" marR="360680">
              <a:lnSpc>
                <a:spcPct val="130800"/>
              </a:lnSpc>
              <a:spcBef>
                <a:spcPts val="540"/>
              </a:spcBef>
            </a:pPr>
            <a:r>
              <a:rPr sz="1950" spc="415" dirty="0">
                <a:latin typeface="SimSun"/>
                <a:cs typeface="SimSun"/>
              </a:rPr>
              <a:t>找一位在乙型肝炎管理方面经验丰富的医疗服务提供者非常重要。</a:t>
            </a:r>
            <a:endParaRPr sz="1950">
              <a:latin typeface="SimSun"/>
              <a:cs typeface="SimSun"/>
            </a:endParaRPr>
          </a:p>
          <a:p>
            <a:pPr marL="325120">
              <a:lnSpc>
                <a:spcPct val="100000"/>
              </a:lnSpc>
              <a:spcBef>
                <a:spcPts val="735"/>
              </a:spcBef>
            </a:pPr>
            <a:r>
              <a:rPr sz="1950" spc="320" dirty="0">
                <a:latin typeface="SimSun"/>
                <a:cs typeface="SimSun"/>
              </a:rPr>
              <a:t>如果有人需要治疗来减缓或预防肝损</a:t>
            </a:r>
            <a:r>
              <a:rPr sz="1950" spc="-50" dirty="0">
                <a:latin typeface="SimSun"/>
                <a:cs typeface="SimSun"/>
              </a:rPr>
              <a:t> </a:t>
            </a:r>
            <a:endParaRPr sz="1950">
              <a:latin typeface="SimSun"/>
              <a:cs typeface="SimSun"/>
            </a:endParaRPr>
          </a:p>
          <a:p>
            <a:pPr marL="325120">
              <a:lnSpc>
                <a:spcPct val="100000"/>
              </a:lnSpc>
              <a:spcBef>
                <a:spcPts val="720"/>
              </a:spcBef>
            </a:pPr>
            <a:r>
              <a:rPr sz="1950" spc="215" dirty="0">
                <a:latin typeface="SimSun"/>
                <a:cs typeface="SimSun"/>
              </a:rPr>
              <a:t>伤， 医生可以提出治疗建议。</a:t>
            </a:r>
            <a:endParaRPr sz="19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9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850" spc="590" dirty="0">
                <a:solidFill>
                  <a:srgbClr val="082C6C"/>
                </a:solidFill>
                <a:latin typeface="SimSun"/>
                <a:cs typeface="SimSun"/>
              </a:rPr>
              <a:t>引领健康的生活方式</a:t>
            </a:r>
            <a:endParaRPr sz="2850">
              <a:latin typeface="SimSun"/>
              <a:cs typeface="SimSun"/>
            </a:endParaRPr>
          </a:p>
          <a:p>
            <a:pPr marL="433070" marR="2701290">
              <a:lnSpc>
                <a:spcPct val="131400"/>
              </a:lnSpc>
              <a:spcBef>
                <a:spcPts val="825"/>
              </a:spcBef>
            </a:pPr>
            <a:r>
              <a:rPr sz="1950" spc="390" dirty="0">
                <a:latin typeface="SimSun"/>
                <a:cs typeface="SimSun"/>
              </a:rPr>
              <a:t>吃有营养的饮食。</a:t>
            </a:r>
            <a:r>
              <a:rPr sz="1950" spc="380" dirty="0">
                <a:latin typeface="SimSun"/>
                <a:cs typeface="SimSun"/>
              </a:rPr>
              <a:t>保持身体积极。</a:t>
            </a:r>
            <a:endParaRPr sz="1950">
              <a:latin typeface="SimSun"/>
              <a:cs typeface="SimSun"/>
            </a:endParaRPr>
          </a:p>
          <a:p>
            <a:pPr marL="433070">
              <a:lnSpc>
                <a:spcPct val="100000"/>
              </a:lnSpc>
              <a:spcBef>
                <a:spcPts val="1140"/>
              </a:spcBef>
            </a:pPr>
            <a:r>
              <a:rPr sz="1950" spc="300" dirty="0">
                <a:latin typeface="SimSun"/>
                <a:cs typeface="SimSun"/>
              </a:rPr>
              <a:t>避免饮酒和吸烟， 因为它们含有毒素。</a:t>
            </a:r>
            <a:endParaRPr sz="1950">
              <a:latin typeface="SimSun"/>
              <a:cs typeface="SimSu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91" y="2412492"/>
            <a:ext cx="771144" cy="1686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68" y="4657344"/>
            <a:ext cx="1025645" cy="15391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5219" y="2127504"/>
            <a:ext cx="2055876" cy="30845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75219" y="5334000"/>
            <a:ext cx="2503931" cy="16657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7879" y="5455921"/>
            <a:ext cx="65531" cy="655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7879" y="5798820"/>
            <a:ext cx="65531" cy="655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7879" y="6231637"/>
            <a:ext cx="65531" cy="655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8151" y="3032760"/>
            <a:ext cx="65531" cy="65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8151" y="3808476"/>
            <a:ext cx="65531" cy="6553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10476230" cy="1943100"/>
            <a:chOff x="0" y="0"/>
            <a:chExt cx="10476230" cy="19431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0475975" cy="19431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328" y="233172"/>
              <a:ext cx="9800844" cy="14859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4695" marR="5080" indent="-1992630">
              <a:lnSpc>
                <a:spcPct val="130200"/>
              </a:lnSpc>
              <a:spcBef>
                <a:spcPts val="100"/>
              </a:spcBef>
            </a:pPr>
            <a:r>
              <a:rPr sz="3150" spc="420" dirty="0"/>
              <a:t>如果有人发现自己患有乙型肝炎， 他们可以</a:t>
            </a:r>
            <a:r>
              <a:rPr sz="3150" spc="515" dirty="0"/>
              <a:t>通过以下方式保持健康：</a:t>
            </a:r>
            <a:endParaRPr sz="31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466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2316" y="1030604"/>
            <a:ext cx="4901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335" dirty="0"/>
              <a:t>“ 如果某人乙型肝炎检测呈阳性，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4822316" y="1449400"/>
            <a:ext cx="49022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445" dirty="0">
                <a:solidFill>
                  <a:srgbClr val="082C6C"/>
                </a:solidFill>
                <a:latin typeface="SimSun"/>
                <a:cs typeface="SimSun"/>
              </a:rPr>
              <a:t>有几种方法可以让他们保持健康。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2316" y="2141370"/>
            <a:ext cx="5276850" cy="212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100"/>
              </a:lnSpc>
              <a:spcBef>
                <a:spcPts val="100"/>
              </a:spcBef>
            </a:pPr>
            <a:r>
              <a:rPr sz="2100" spc="450" dirty="0">
                <a:solidFill>
                  <a:srgbClr val="082C6C"/>
                </a:solidFill>
                <a:latin typeface="SimSun"/>
                <a:cs typeface="SimSun"/>
              </a:rPr>
              <a:t>每年去看一次或两次在治疗乙型肝</a:t>
            </a:r>
            <a:r>
              <a:rPr sz="210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2100" spc="355" dirty="0">
                <a:solidFill>
                  <a:srgbClr val="082C6C"/>
                </a:solidFill>
                <a:latin typeface="SimSun"/>
                <a:cs typeface="SimSun"/>
              </a:rPr>
              <a:t>炎管理方面有经验的医生很重要。 他</a:t>
            </a:r>
            <a:r>
              <a:rPr sz="2100" spc="380" dirty="0">
                <a:solidFill>
                  <a:srgbClr val="082C6C"/>
                </a:solidFill>
                <a:latin typeface="SimSun"/>
                <a:cs typeface="SimSun"/>
              </a:rPr>
              <a:t>们会检查一个人的肝脏健康状况， 并</a:t>
            </a:r>
            <a:r>
              <a:rPr sz="2100" spc="450" dirty="0">
                <a:solidFill>
                  <a:srgbClr val="082C6C"/>
                </a:solidFill>
                <a:latin typeface="SimSun"/>
                <a:cs typeface="SimSun"/>
              </a:rPr>
              <a:t>可能建议使用抗病毒药物进行治疗，</a:t>
            </a:r>
            <a:r>
              <a:rPr sz="2100" spc="445" dirty="0">
                <a:solidFill>
                  <a:srgbClr val="082C6C"/>
                </a:solidFill>
                <a:latin typeface="SimSun"/>
                <a:cs typeface="SimSun"/>
              </a:rPr>
              <a:t>以预防肝损伤和肝癌。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2316" y="4611370"/>
            <a:ext cx="4918710" cy="1284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  <a:spcBef>
                <a:spcPts val="90"/>
              </a:spcBef>
            </a:pPr>
            <a:r>
              <a:rPr sz="2100" spc="355" dirty="0">
                <a:solidFill>
                  <a:srgbClr val="082C6C"/>
                </a:solidFill>
                <a:latin typeface="SimSun"/>
                <a:cs typeface="SimSun"/>
              </a:rPr>
              <a:t>人们还可以通过营养饮食、 锻炼身</a:t>
            </a:r>
            <a:r>
              <a:rPr sz="2100" spc="350" dirty="0">
                <a:solidFill>
                  <a:srgbClr val="082C6C"/>
                </a:solidFill>
                <a:latin typeface="SimSun"/>
                <a:cs typeface="SimSun"/>
              </a:rPr>
              <a:t>体、 避免饮酒和吸烟来过上健康的</a:t>
            </a:r>
            <a:r>
              <a:rPr sz="2100" spc="400" dirty="0">
                <a:solidFill>
                  <a:srgbClr val="082C6C"/>
                </a:solidFill>
                <a:latin typeface="SimSun"/>
                <a:cs typeface="SimSun"/>
              </a:rPr>
              <a:t>生活方式。”</a:t>
            </a:r>
            <a:endParaRPr sz="210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1792223"/>
            <a:ext cx="3625596" cy="25892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7367" y="4506467"/>
            <a:ext cx="2979420" cy="2649220"/>
            <a:chOff x="4087367" y="4506467"/>
            <a:chExt cx="2979420" cy="2649220"/>
          </a:xfrm>
        </p:grpSpPr>
        <p:sp>
          <p:nvSpPr>
            <p:cNvPr id="3" name="object 3"/>
            <p:cNvSpPr/>
            <p:nvPr/>
          </p:nvSpPr>
          <p:spPr>
            <a:xfrm>
              <a:off x="4087367" y="4506467"/>
              <a:ext cx="2979420" cy="2649220"/>
            </a:xfrm>
            <a:custGeom>
              <a:avLst/>
              <a:gdLst/>
              <a:ahLst/>
              <a:cxnLst/>
              <a:rect l="l" t="t" r="r" b="b"/>
              <a:pathLst>
                <a:path w="2979420" h="2649220">
                  <a:moveTo>
                    <a:pt x="1510665" y="0"/>
                  </a:moveTo>
                  <a:lnTo>
                    <a:pt x="1468120" y="0"/>
                  </a:lnTo>
                  <a:lnTo>
                    <a:pt x="1426210" y="6349"/>
                  </a:lnTo>
                  <a:lnTo>
                    <a:pt x="1385570" y="19049"/>
                  </a:lnTo>
                  <a:lnTo>
                    <a:pt x="1346835" y="38734"/>
                  </a:lnTo>
                  <a:lnTo>
                    <a:pt x="1311148" y="64769"/>
                  </a:lnTo>
                  <a:lnTo>
                    <a:pt x="1280033" y="96519"/>
                  </a:lnTo>
                  <a:lnTo>
                    <a:pt x="1252728" y="135254"/>
                  </a:lnTo>
                  <a:lnTo>
                    <a:pt x="36830" y="2239111"/>
                  </a:lnTo>
                  <a:lnTo>
                    <a:pt x="16510" y="2281669"/>
                  </a:lnTo>
                  <a:lnTo>
                    <a:pt x="4445" y="2325484"/>
                  </a:lnTo>
                  <a:lnTo>
                    <a:pt x="0" y="2368664"/>
                  </a:lnTo>
                  <a:lnTo>
                    <a:pt x="2540" y="2411844"/>
                  </a:lnTo>
                  <a:lnTo>
                    <a:pt x="11430" y="2453754"/>
                  </a:lnTo>
                  <a:lnTo>
                    <a:pt x="26670" y="2493124"/>
                  </a:lnTo>
                  <a:lnTo>
                    <a:pt x="48260" y="2529966"/>
                  </a:lnTo>
                  <a:lnTo>
                    <a:pt x="74930" y="2562986"/>
                  </a:lnTo>
                  <a:lnTo>
                    <a:pt x="106045" y="2591561"/>
                  </a:lnTo>
                  <a:lnTo>
                    <a:pt x="142240" y="2615691"/>
                  </a:lnTo>
                  <a:lnTo>
                    <a:pt x="182372" y="2633471"/>
                  </a:lnTo>
                  <a:lnTo>
                    <a:pt x="226187" y="2644266"/>
                  </a:lnTo>
                  <a:lnTo>
                    <a:pt x="273177" y="2648711"/>
                  </a:lnTo>
                  <a:lnTo>
                    <a:pt x="2705608" y="2648711"/>
                  </a:lnTo>
                  <a:lnTo>
                    <a:pt x="2752598" y="2644266"/>
                  </a:lnTo>
                  <a:lnTo>
                    <a:pt x="2796413" y="2633471"/>
                  </a:lnTo>
                  <a:lnTo>
                    <a:pt x="2836545" y="2615691"/>
                  </a:lnTo>
                  <a:lnTo>
                    <a:pt x="2872740" y="2591561"/>
                  </a:lnTo>
                  <a:lnTo>
                    <a:pt x="2904490" y="2562986"/>
                  </a:lnTo>
                  <a:lnTo>
                    <a:pt x="2931160" y="2529966"/>
                  </a:lnTo>
                  <a:lnTo>
                    <a:pt x="2952115" y="2493124"/>
                  </a:lnTo>
                  <a:lnTo>
                    <a:pt x="2967355" y="2453754"/>
                  </a:lnTo>
                  <a:lnTo>
                    <a:pt x="2976880" y="2411844"/>
                  </a:lnTo>
                  <a:lnTo>
                    <a:pt x="2979420" y="2368664"/>
                  </a:lnTo>
                  <a:lnTo>
                    <a:pt x="2974340" y="2325484"/>
                  </a:lnTo>
                  <a:lnTo>
                    <a:pt x="2962275" y="2281669"/>
                  </a:lnTo>
                  <a:lnTo>
                    <a:pt x="2941955" y="2239111"/>
                  </a:lnTo>
                  <a:lnTo>
                    <a:pt x="1726057" y="135254"/>
                  </a:lnTo>
                  <a:lnTo>
                    <a:pt x="1699387" y="96519"/>
                  </a:lnTo>
                  <a:lnTo>
                    <a:pt x="1667637" y="64769"/>
                  </a:lnTo>
                  <a:lnTo>
                    <a:pt x="1631950" y="38734"/>
                  </a:lnTo>
                  <a:lnTo>
                    <a:pt x="1593215" y="19049"/>
                  </a:lnTo>
                  <a:lnTo>
                    <a:pt x="1552575" y="6349"/>
                  </a:lnTo>
                  <a:lnTo>
                    <a:pt x="151066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97096" y="4614671"/>
              <a:ext cx="2760345" cy="2430780"/>
            </a:xfrm>
            <a:custGeom>
              <a:avLst/>
              <a:gdLst/>
              <a:ahLst/>
              <a:cxnLst/>
              <a:rect l="l" t="t" r="r" b="b"/>
              <a:pathLst>
                <a:path w="2760345" h="2430779">
                  <a:moveTo>
                    <a:pt x="1528953" y="1947037"/>
                  </a:moveTo>
                  <a:lnTo>
                    <a:pt x="1504188" y="1865782"/>
                  </a:lnTo>
                  <a:lnTo>
                    <a:pt x="1462278" y="1824507"/>
                  </a:lnTo>
                  <a:lnTo>
                    <a:pt x="1408938" y="1803565"/>
                  </a:lnTo>
                  <a:lnTo>
                    <a:pt x="1378966" y="1801025"/>
                  </a:lnTo>
                  <a:lnTo>
                    <a:pt x="1321816" y="1811185"/>
                  </a:lnTo>
                  <a:lnTo>
                    <a:pt x="1274191" y="1843557"/>
                  </a:lnTo>
                  <a:lnTo>
                    <a:pt x="1241806" y="1891169"/>
                  </a:lnTo>
                  <a:lnTo>
                    <a:pt x="1231011" y="1947037"/>
                  </a:lnTo>
                  <a:lnTo>
                    <a:pt x="1234186" y="1980044"/>
                  </a:lnTo>
                  <a:lnTo>
                    <a:pt x="1256411" y="2034641"/>
                  </a:lnTo>
                  <a:lnTo>
                    <a:pt x="1299591" y="2072728"/>
                  </a:lnTo>
                  <a:lnTo>
                    <a:pt x="1351661" y="2092413"/>
                  </a:lnTo>
                  <a:lnTo>
                    <a:pt x="1380998" y="2094953"/>
                  </a:lnTo>
                  <a:lnTo>
                    <a:pt x="1409573" y="2092413"/>
                  </a:lnTo>
                  <a:lnTo>
                    <a:pt x="1461643" y="2072728"/>
                  </a:lnTo>
                  <a:lnTo>
                    <a:pt x="1504188" y="2034006"/>
                  </a:lnTo>
                  <a:lnTo>
                    <a:pt x="1526413" y="1980044"/>
                  </a:lnTo>
                  <a:lnTo>
                    <a:pt x="1528953" y="1947037"/>
                  </a:lnTo>
                  <a:close/>
                </a:path>
                <a:path w="2760345" h="2430779">
                  <a:moveTo>
                    <a:pt x="1528953" y="832866"/>
                  </a:moveTo>
                  <a:lnTo>
                    <a:pt x="1527048" y="780796"/>
                  </a:lnTo>
                  <a:lnTo>
                    <a:pt x="1521968" y="735711"/>
                  </a:lnTo>
                  <a:lnTo>
                    <a:pt x="1513078" y="696468"/>
                  </a:lnTo>
                  <a:lnTo>
                    <a:pt x="1482598" y="638683"/>
                  </a:lnTo>
                  <a:lnTo>
                    <a:pt x="1426083" y="609473"/>
                  </a:lnTo>
                  <a:lnTo>
                    <a:pt x="1387348" y="605663"/>
                  </a:lnTo>
                  <a:lnTo>
                    <a:pt x="1323721" y="617093"/>
                  </a:lnTo>
                  <a:lnTo>
                    <a:pt x="1274191" y="651383"/>
                  </a:lnTo>
                  <a:lnTo>
                    <a:pt x="1241806" y="705993"/>
                  </a:lnTo>
                  <a:lnTo>
                    <a:pt x="1231011" y="778891"/>
                  </a:lnTo>
                  <a:lnTo>
                    <a:pt x="1231646" y="813181"/>
                  </a:lnTo>
                  <a:lnTo>
                    <a:pt x="1236091" y="912241"/>
                  </a:lnTo>
                  <a:lnTo>
                    <a:pt x="1239901" y="976376"/>
                  </a:lnTo>
                  <a:lnTo>
                    <a:pt x="1271651" y="1447419"/>
                  </a:lnTo>
                  <a:lnTo>
                    <a:pt x="1276731" y="1490599"/>
                  </a:lnTo>
                  <a:lnTo>
                    <a:pt x="1291336" y="1558544"/>
                  </a:lnTo>
                  <a:lnTo>
                    <a:pt x="1313561" y="1603629"/>
                  </a:lnTo>
                  <a:lnTo>
                    <a:pt x="1350391" y="1625803"/>
                  </a:lnTo>
                  <a:lnTo>
                    <a:pt x="1375156" y="1628343"/>
                  </a:lnTo>
                  <a:lnTo>
                    <a:pt x="1399413" y="1625803"/>
                  </a:lnTo>
                  <a:lnTo>
                    <a:pt x="1436878" y="1602359"/>
                  </a:lnTo>
                  <a:lnTo>
                    <a:pt x="1460373" y="1556639"/>
                  </a:lnTo>
                  <a:lnTo>
                    <a:pt x="1474978" y="1490599"/>
                  </a:lnTo>
                  <a:lnTo>
                    <a:pt x="1479423" y="1449324"/>
                  </a:lnTo>
                  <a:lnTo>
                    <a:pt x="1521968" y="964311"/>
                  </a:lnTo>
                  <a:lnTo>
                    <a:pt x="1525143" y="931291"/>
                  </a:lnTo>
                  <a:lnTo>
                    <a:pt x="1527048" y="898271"/>
                  </a:lnTo>
                  <a:lnTo>
                    <a:pt x="1528318" y="865251"/>
                  </a:lnTo>
                  <a:lnTo>
                    <a:pt x="1528953" y="832866"/>
                  </a:lnTo>
                  <a:close/>
                </a:path>
                <a:path w="2760345" h="2430779">
                  <a:moveTo>
                    <a:pt x="2759964" y="2266988"/>
                  </a:moveTo>
                  <a:lnTo>
                    <a:pt x="2754884" y="2225090"/>
                  </a:lnTo>
                  <a:lnTo>
                    <a:pt x="2737739" y="2185098"/>
                  </a:lnTo>
                  <a:lnTo>
                    <a:pt x="2617089" y="1975599"/>
                  </a:lnTo>
                  <a:lnTo>
                    <a:pt x="2617089" y="2266988"/>
                  </a:lnTo>
                  <a:lnTo>
                    <a:pt x="2606294" y="2284768"/>
                  </a:lnTo>
                  <a:lnTo>
                    <a:pt x="153670" y="2284768"/>
                  </a:lnTo>
                  <a:lnTo>
                    <a:pt x="142875" y="2266988"/>
                  </a:lnTo>
                  <a:lnTo>
                    <a:pt x="1369441" y="146050"/>
                  </a:lnTo>
                  <a:lnTo>
                    <a:pt x="1390523" y="146050"/>
                  </a:lnTo>
                  <a:lnTo>
                    <a:pt x="2617089" y="2266988"/>
                  </a:lnTo>
                  <a:lnTo>
                    <a:pt x="2617089" y="1975599"/>
                  </a:lnTo>
                  <a:lnTo>
                    <a:pt x="1558798" y="146050"/>
                  </a:lnTo>
                  <a:lnTo>
                    <a:pt x="1521968" y="81915"/>
                  </a:lnTo>
                  <a:lnTo>
                    <a:pt x="1495933" y="47625"/>
                  </a:lnTo>
                  <a:lnTo>
                    <a:pt x="1462278" y="22225"/>
                  </a:lnTo>
                  <a:lnTo>
                    <a:pt x="1422908" y="5715"/>
                  </a:lnTo>
                  <a:lnTo>
                    <a:pt x="1380236" y="0"/>
                  </a:lnTo>
                  <a:lnTo>
                    <a:pt x="1337056" y="5715"/>
                  </a:lnTo>
                  <a:lnTo>
                    <a:pt x="1297686" y="22225"/>
                  </a:lnTo>
                  <a:lnTo>
                    <a:pt x="1264666" y="47625"/>
                  </a:lnTo>
                  <a:lnTo>
                    <a:pt x="1237996" y="81915"/>
                  </a:lnTo>
                  <a:lnTo>
                    <a:pt x="22225" y="2185098"/>
                  </a:lnTo>
                  <a:lnTo>
                    <a:pt x="5715" y="2225090"/>
                  </a:lnTo>
                  <a:lnTo>
                    <a:pt x="0" y="2266988"/>
                  </a:lnTo>
                  <a:lnTo>
                    <a:pt x="5715" y="2308885"/>
                  </a:lnTo>
                  <a:lnTo>
                    <a:pt x="22225" y="2348890"/>
                  </a:lnTo>
                  <a:lnTo>
                    <a:pt x="48260" y="2383167"/>
                  </a:lnTo>
                  <a:lnTo>
                    <a:pt x="81915" y="2409190"/>
                  </a:lnTo>
                  <a:lnTo>
                    <a:pt x="121285" y="2425065"/>
                  </a:lnTo>
                  <a:lnTo>
                    <a:pt x="163830" y="2430780"/>
                  </a:lnTo>
                  <a:lnTo>
                    <a:pt x="2596134" y="2430780"/>
                  </a:lnTo>
                  <a:lnTo>
                    <a:pt x="2639314" y="2425065"/>
                  </a:lnTo>
                  <a:lnTo>
                    <a:pt x="2678049" y="2409190"/>
                  </a:lnTo>
                  <a:lnTo>
                    <a:pt x="2711704" y="2383167"/>
                  </a:lnTo>
                  <a:lnTo>
                    <a:pt x="2737739" y="2348890"/>
                  </a:lnTo>
                  <a:lnTo>
                    <a:pt x="2754884" y="2308885"/>
                  </a:lnTo>
                  <a:lnTo>
                    <a:pt x="2758059" y="2284768"/>
                  </a:lnTo>
                  <a:lnTo>
                    <a:pt x="2759964" y="2266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36369" y="2283071"/>
            <a:ext cx="862520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8645">
              <a:lnSpc>
                <a:spcPct val="114500"/>
              </a:lnSpc>
              <a:spcBef>
                <a:spcPts val="100"/>
              </a:spcBef>
            </a:pPr>
            <a:r>
              <a:rPr sz="3800" i="1" spc="10" dirty="0">
                <a:latin typeface="SimSun"/>
                <a:cs typeface="SimSun"/>
              </a:rPr>
              <a:t>目前， 乙型肝炎没有治愈方法。科学家</a:t>
            </a:r>
            <a:r>
              <a:rPr sz="3800" i="1" spc="130" dirty="0">
                <a:latin typeface="SimSun"/>
                <a:cs typeface="SimSun"/>
              </a:rPr>
              <a:t>们正在努力寻找治疗方法。</a:t>
            </a:r>
            <a:endParaRPr sz="3800">
              <a:latin typeface="SimSun"/>
              <a:cs typeface="SimSu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0476230" cy="1941830"/>
            <a:chOff x="0" y="0"/>
            <a:chExt cx="10476230" cy="19418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941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" y="321563"/>
              <a:ext cx="9668256" cy="13045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635" dirty="0">
                <a:solidFill>
                  <a:srgbClr val="000000"/>
                </a:solidFill>
              </a:rPr>
              <a:t>慢性乙型肝炎没有治疗方法</a:t>
            </a:r>
            <a:endParaRPr sz="39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466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0416" y="1661820"/>
            <a:ext cx="533590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  <a:tabLst>
                <a:tab pos="3816985" algn="l"/>
              </a:tabLst>
            </a:pPr>
            <a:r>
              <a:rPr sz="2500" spc="-25" dirty="0"/>
              <a:t>“</a:t>
            </a:r>
            <a:r>
              <a:rPr sz="2500" spc="-625" dirty="0"/>
              <a:t> </a:t>
            </a:r>
            <a:r>
              <a:rPr sz="2500" spc="-25" dirty="0"/>
              <a:t>您</a:t>
            </a:r>
            <a:r>
              <a:rPr sz="2500" spc="-630" dirty="0"/>
              <a:t> </a:t>
            </a:r>
            <a:r>
              <a:rPr sz="2500" spc="-25" dirty="0"/>
              <a:t>可</a:t>
            </a:r>
            <a:r>
              <a:rPr sz="2500" spc="-630" dirty="0"/>
              <a:t> </a:t>
            </a:r>
            <a:r>
              <a:rPr sz="2500" spc="-25" dirty="0"/>
              <a:t>能</a:t>
            </a:r>
            <a:r>
              <a:rPr sz="2500" spc="-630" dirty="0"/>
              <a:t> </a:t>
            </a:r>
            <a:r>
              <a:rPr sz="2500" spc="-25" dirty="0"/>
              <a:t>听</a:t>
            </a:r>
            <a:r>
              <a:rPr sz="2500" spc="-630" dirty="0"/>
              <a:t> </a:t>
            </a:r>
            <a:r>
              <a:rPr sz="2500" spc="-25" dirty="0"/>
              <a:t>说</a:t>
            </a:r>
            <a:r>
              <a:rPr sz="2500" spc="-630" dirty="0"/>
              <a:t> </a:t>
            </a:r>
            <a:r>
              <a:rPr sz="2500" spc="-25" dirty="0"/>
              <a:t>过</a:t>
            </a:r>
            <a:r>
              <a:rPr sz="2500" spc="-630" dirty="0"/>
              <a:t> </a:t>
            </a:r>
            <a:r>
              <a:rPr sz="2500" spc="-25" dirty="0"/>
              <a:t>可</a:t>
            </a:r>
            <a:r>
              <a:rPr sz="2500" spc="-630" dirty="0"/>
              <a:t> </a:t>
            </a:r>
            <a:r>
              <a:rPr sz="2500" spc="-50" dirty="0"/>
              <a:t>能</a:t>
            </a:r>
            <a:r>
              <a:rPr sz="2500" dirty="0"/>
              <a:t>	</a:t>
            </a:r>
            <a:r>
              <a:rPr sz="2500" spc="-25" dirty="0"/>
              <a:t>“</a:t>
            </a:r>
            <a:r>
              <a:rPr sz="2500" spc="-625" dirty="0"/>
              <a:t> </a:t>
            </a:r>
            <a:r>
              <a:rPr sz="2500" spc="-25" dirty="0"/>
              <a:t>治</a:t>
            </a:r>
            <a:r>
              <a:rPr sz="2500" spc="-630" dirty="0"/>
              <a:t> </a:t>
            </a:r>
            <a:r>
              <a:rPr sz="2500" spc="-25" dirty="0"/>
              <a:t>愈</a:t>
            </a:r>
            <a:r>
              <a:rPr sz="2500" spc="-630" dirty="0"/>
              <a:t> </a:t>
            </a:r>
            <a:r>
              <a:rPr sz="2500" spc="-50" dirty="0"/>
              <a:t>”</a:t>
            </a:r>
            <a:r>
              <a:rPr sz="2500" spc="575" dirty="0"/>
              <a:t>慢性乙型肝</a:t>
            </a:r>
            <a:r>
              <a:rPr sz="2500" spc="570" dirty="0"/>
              <a:t>炎</a:t>
            </a:r>
            <a:r>
              <a:rPr sz="2500" spc="-25" dirty="0"/>
              <a:t>。</a:t>
            </a:r>
            <a:r>
              <a:rPr sz="2500" spc="-650" dirty="0"/>
              <a:t> </a:t>
            </a:r>
            <a:r>
              <a:rPr sz="2500" spc="575" dirty="0"/>
              <a:t>草药和传</a:t>
            </a:r>
            <a:r>
              <a:rPr sz="2500" spc="-50" dirty="0"/>
              <a:t>统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4860416" y="2528230"/>
            <a:ext cx="4728210" cy="306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2900"/>
              </a:lnSpc>
              <a:spcBef>
                <a:spcPts val="100"/>
              </a:spcBef>
            </a:pPr>
            <a:r>
              <a:rPr sz="2500" spc="525" dirty="0">
                <a:solidFill>
                  <a:srgbClr val="082C6C"/>
                </a:solidFill>
                <a:latin typeface="SimSun"/>
                <a:cs typeface="SimSun"/>
              </a:rPr>
              <a:t>药物可以成为一个人健康养</a:t>
            </a:r>
            <a:r>
              <a:rPr sz="2500" spc="375" dirty="0">
                <a:solidFill>
                  <a:srgbClr val="082C6C"/>
                </a:solidFill>
                <a:latin typeface="SimSun"/>
                <a:cs typeface="SimSun"/>
              </a:rPr>
              <a:t>生法的一部分， 但这些并不</a:t>
            </a:r>
            <a:r>
              <a:rPr sz="2500" spc="265" dirty="0">
                <a:solidFill>
                  <a:srgbClr val="082C6C"/>
                </a:solidFill>
                <a:latin typeface="SimSun"/>
                <a:cs typeface="SimSun"/>
              </a:rPr>
              <a:t>会能 “ 治愈” 病毒。 一些</a:t>
            </a:r>
            <a:r>
              <a:rPr sz="2500" spc="525" dirty="0">
                <a:solidFill>
                  <a:srgbClr val="082C6C"/>
                </a:solidFill>
                <a:latin typeface="SimSun"/>
                <a:cs typeface="SimSun"/>
              </a:rPr>
              <a:t>草药和补充剂可能会损害肝</a:t>
            </a:r>
            <a:r>
              <a:rPr sz="2500" spc="375" dirty="0">
                <a:solidFill>
                  <a:srgbClr val="082C6C"/>
                </a:solidFill>
                <a:latin typeface="SimSun"/>
                <a:cs typeface="SimSun"/>
              </a:rPr>
              <a:t>脏， 因此请在服用前咨询您</a:t>
            </a:r>
            <a:r>
              <a:rPr sz="2500" spc="440" dirty="0">
                <a:solidFill>
                  <a:srgbClr val="082C6C"/>
                </a:solidFill>
                <a:latin typeface="SimSun"/>
                <a:cs typeface="SimSun"/>
              </a:rPr>
              <a:t>的医生。”</a:t>
            </a:r>
            <a:endParaRPr sz="250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1804416"/>
            <a:ext cx="3645408" cy="26090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9" y="2243327"/>
            <a:ext cx="3869435" cy="38359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8358" y="1034034"/>
            <a:ext cx="61239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520" dirty="0"/>
              <a:t>乙型肝炎有有效的治疗方法。</a:t>
            </a:r>
            <a:endParaRPr sz="31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466831" cy="7513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29911" y="4204715"/>
            <a:ext cx="1325880" cy="748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33985" marR="130175" algn="ctr">
              <a:lnSpc>
                <a:spcPts val="1800"/>
              </a:lnSpc>
              <a:spcBef>
                <a:spcPts val="480"/>
              </a:spcBef>
            </a:pPr>
            <a:r>
              <a:rPr sz="1750" spc="225" dirty="0">
                <a:solidFill>
                  <a:srgbClr val="082C6C"/>
                </a:solidFill>
                <a:latin typeface="SimSun"/>
                <a:cs typeface="SimSun"/>
              </a:rPr>
              <a:t>乙型肝炎</a:t>
            </a:r>
            <a:r>
              <a:rPr sz="175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1750" spc="130" dirty="0">
                <a:solidFill>
                  <a:srgbClr val="082C6C"/>
                </a:solidFill>
                <a:latin typeface="SimSun"/>
                <a:cs typeface="SimSun"/>
              </a:rPr>
              <a:t>病毒</a:t>
            </a:r>
            <a:r>
              <a:rPr sz="175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  <a:p>
            <a:pPr marR="19050" algn="ctr">
              <a:lnSpc>
                <a:spcPct val="100000"/>
              </a:lnSpc>
              <a:spcBef>
                <a:spcPts val="175"/>
              </a:spcBef>
            </a:pPr>
            <a:r>
              <a:rPr sz="1250" spc="50" dirty="0">
                <a:solidFill>
                  <a:srgbClr val="082C6C"/>
                </a:solidFill>
                <a:latin typeface="SimSun"/>
                <a:cs typeface="SimSun"/>
              </a:rPr>
              <a:t>每天服用 </a:t>
            </a:r>
            <a:r>
              <a:rPr sz="1250" spc="-10" dirty="0">
                <a:solidFill>
                  <a:srgbClr val="082C6C"/>
                </a:solidFill>
                <a:latin typeface="SimSun"/>
                <a:cs typeface="SimSun"/>
              </a:rPr>
              <a:t>1</a:t>
            </a:r>
            <a:r>
              <a:rPr sz="1250" spc="-275" dirty="0">
                <a:solidFill>
                  <a:srgbClr val="082C6C"/>
                </a:solidFill>
                <a:latin typeface="SimSun"/>
                <a:cs typeface="SimSun"/>
              </a:rPr>
              <a:t> 粒</a:t>
            </a:r>
            <a:endParaRPr sz="12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466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60416" y="1513991"/>
            <a:ext cx="466852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200"/>
              </a:lnSpc>
              <a:spcBef>
                <a:spcPts val="100"/>
              </a:spcBef>
            </a:pPr>
            <a:r>
              <a:rPr sz="2500" spc="250" dirty="0"/>
              <a:t>“ 好消息是， 乙型肝炎有非</a:t>
            </a:r>
            <a:r>
              <a:rPr sz="2500" spc="490" dirty="0"/>
              <a:t>常有效的治疗方法。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4860416" y="2972841"/>
            <a:ext cx="5365115" cy="256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85">
              <a:lnSpc>
                <a:spcPct val="133200"/>
              </a:lnSpc>
              <a:spcBef>
                <a:spcPts val="100"/>
              </a:spcBef>
            </a:pPr>
            <a:r>
              <a:rPr sz="2500" spc="160" dirty="0">
                <a:solidFill>
                  <a:srgbClr val="082C6C"/>
                </a:solidFill>
                <a:latin typeface="SimSun"/>
                <a:cs typeface="SimSun"/>
              </a:rPr>
              <a:t>这些“ 抗病毒” 药物已经过检</a:t>
            </a:r>
            <a:r>
              <a:rPr sz="250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2500" spc="405" dirty="0">
                <a:solidFill>
                  <a:srgbClr val="082C6C"/>
                </a:solidFill>
                <a:latin typeface="SimSun"/>
                <a:cs typeface="SimSun"/>
              </a:rPr>
              <a:t>测并证明可以控制乙型肝炎病毒</a:t>
            </a:r>
            <a:r>
              <a:rPr sz="250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endParaRPr sz="25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500" spc="250" dirty="0">
                <a:solidFill>
                  <a:srgbClr val="082C6C"/>
                </a:solidFill>
                <a:latin typeface="SimSun"/>
                <a:cs typeface="SimSun"/>
              </a:rPr>
              <a:t>， 并帮助预防肝损伤和肝癌。 他</a:t>
            </a:r>
            <a:endParaRPr sz="2500">
              <a:latin typeface="SimSun"/>
              <a:cs typeface="SimSun"/>
            </a:endParaRPr>
          </a:p>
          <a:p>
            <a:pPr marL="12700" marR="88265">
              <a:lnSpc>
                <a:spcPct val="132800"/>
              </a:lnSpc>
              <a:spcBef>
                <a:spcPts val="10"/>
              </a:spcBef>
            </a:pPr>
            <a:r>
              <a:rPr sz="2500" spc="395" dirty="0">
                <a:solidFill>
                  <a:srgbClr val="082C6C"/>
                </a:solidFill>
                <a:latin typeface="SimSun"/>
                <a:cs typeface="SimSun"/>
              </a:rPr>
              <a:t>们在帮助管理病毒方面发挥着重</a:t>
            </a:r>
            <a:r>
              <a:rPr sz="250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2500" spc="330" dirty="0">
                <a:solidFill>
                  <a:srgbClr val="082C6C"/>
                </a:solidFill>
                <a:latin typeface="SimSun"/>
                <a:cs typeface="SimSun"/>
              </a:rPr>
              <a:t>要作用。”</a:t>
            </a:r>
            <a:endParaRPr sz="250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1828800"/>
            <a:ext cx="3633216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0501" y="2497963"/>
            <a:ext cx="4900295" cy="2011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390" dirty="0">
                <a:solidFill>
                  <a:srgbClr val="082C6C"/>
                </a:solidFill>
                <a:latin typeface="SimSun"/>
                <a:cs typeface="SimSun"/>
              </a:rPr>
              <a:t>大多数人没有乙型肝炎的症状 </a:t>
            </a:r>
            <a:r>
              <a:rPr sz="3375" spc="-75" baseline="2469" dirty="0">
                <a:solidFill>
                  <a:srgbClr val="082C6C"/>
                </a:solidFill>
                <a:latin typeface="SimSun"/>
                <a:cs typeface="SimSun"/>
              </a:rPr>
              <a:t>。</a:t>
            </a:r>
            <a:endParaRPr sz="3375" baseline="2469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870"/>
              </a:spcBef>
            </a:pPr>
            <a:endParaRPr sz="2250">
              <a:latin typeface="SimSun"/>
              <a:cs typeface="SimSun"/>
            </a:endParaRPr>
          </a:p>
          <a:p>
            <a:pPr marL="137160" marR="1031875">
              <a:lnSpc>
                <a:spcPct val="132000"/>
              </a:lnSpc>
            </a:pPr>
            <a:r>
              <a:rPr sz="2250" spc="360" dirty="0">
                <a:solidFill>
                  <a:srgbClr val="082C6C"/>
                </a:solidFill>
                <a:latin typeface="SimSun"/>
                <a:cs typeface="SimSun"/>
              </a:rPr>
              <a:t>大多数人在婴儿或儿童时</a:t>
            </a:r>
            <a:r>
              <a:rPr sz="225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2250" spc="335" dirty="0">
                <a:solidFill>
                  <a:srgbClr val="082C6C"/>
                </a:solidFill>
                <a:latin typeface="SimSun"/>
                <a:cs typeface="SimSun"/>
              </a:rPr>
              <a:t>感染乙型肝炎。</a:t>
            </a:r>
            <a:endParaRPr sz="22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5470" y="5425643"/>
            <a:ext cx="3865879" cy="1383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2000"/>
              </a:lnSpc>
              <a:spcBef>
                <a:spcPts val="95"/>
              </a:spcBef>
            </a:pPr>
            <a:r>
              <a:rPr sz="2250" spc="484" dirty="0">
                <a:solidFill>
                  <a:srgbClr val="082C6C"/>
                </a:solidFill>
                <a:latin typeface="SimSun"/>
                <a:cs typeface="SimSun"/>
              </a:rPr>
              <a:t>乙型肝炎有可用有效的治疗方法可以帮助保持人的</a:t>
            </a:r>
            <a:r>
              <a:rPr sz="2250" spc="340" dirty="0">
                <a:solidFill>
                  <a:srgbClr val="082C6C"/>
                </a:solidFill>
                <a:latin typeface="SimSun"/>
                <a:cs typeface="SimSun"/>
              </a:rPr>
              <a:t>健康。</a:t>
            </a:r>
            <a:endParaRPr sz="225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9" y="2147316"/>
            <a:ext cx="3352800" cy="502767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0476230" cy="1943100"/>
            <a:chOff x="0" y="0"/>
            <a:chExt cx="10476230" cy="1943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1943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8" y="233172"/>
              <a:ext cx="9800844" cy="14859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291" rIns="0" bIns="0" rtlCol="0">
            <a:spAutoFit/>
          </a:bodyPr>
          <a:lstStyle/>
          <a:p>
            <a:pPr marL="2678430">
              <a:lnSpc>
                <a:spcPct val="100000"/>
              </a:lnSpc>
              <a:spcBef>
                <a:spcPts val="105"/>
              </a:spcBef>
            </a:pPr>
            <a:r>
              <a:rPr sz="3250" b="1" spc="615" dirty="0">
                <a:latin typeface="SimSun"/>
                <a:cs typeface="SimSun"/>
              </a:rPr>
              <a:t>这些是事实：</a:t>
            </a:r>
            <a:endParaRPr sz="325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2900" y="2531364"/>
            <a:ext cx="982980" cy="940435"/>
            <a:chOff x="342900" y="2531364"/>
            <a:chExt cx="982980" cy="940435"/>
          </a:xfrm>
        </p:grpSpPr>
        <p:sp>
          <p:nvSpPr>
            <p:cNvPr id="10" name="object 10"/>
            <p:cNvSpPr/>
            <p:nvPr/>
          </p:nvSpPr>
          <p:spPr>
            <a:xfrm>
              <a:off x="384048" y="2569463"/>
              <a:ext cx="942340" cy="902335"/>
            </a:xfrm>
            <a:custGeom>
              <a:avLst/>
              <a:gdLst/>
              <a:ahLst/>
              <a:cxnLst/>
              <a:rect l="l" t="t" r="r" b="b"/>
              <a:pathLst>
                <a:path w="942340" h="902335">
                  <a:moveTo>
                    <a:pt x="941832" y="436880"/>
                  </a:moveTo>
                  <a:lnTo>
                    <a:pt x="938657" y="393065"/>
                  </a:lnTo>
                  <a:lnTo>
                    <a:pt x="931037" y="347980"/>
                  </a:lnTo>
                  <a:lnTo>
                    <a:pt x="920242" y="307644"/>
                  </a:lnTo>
                  <a:lnTo>
                    <a:pt x="920242" y="438150"/>
                  </a:lnTo>
                  <a:lnTo>
                    <a:pt x="918972" y="483743"/>
                  </a:lnTo>
                  <a:lnTo>
                    <a:pt x="911352" y="528828"/>
                  </a:lnTo>
                  <a:lnTo>
                    <a:pt x="898652" y="572008"/>
                  </a:lnTo>
                  <a:lnTo>
                    <a:pt x="880224" y="613918"/>
                  </a:lnTo>
                  <a:lnTo>
                    <a:pt x="856729" y="653923"/>
                  </a:lnTo>
                  <a:lnTo>
                    <a:pt x="828154" y="691388"/>
                  </a:lnTo>
                  <a:lnTo>
                    <a:pt x="794486" y="726948"/>
                  </a:lnTo>
                  <a:lnTo>
                    <a:pt x="757021" y="758698"/>
                  </a:lnTo>
                  <a:lnTo>
                    <a:pt x="716381" y="787908"/>
                  </a:lnTo>
                  <a:lnTo>
                    <a:pt x="673823" y="813308"/>
                  </a:lnTo>
                  <a:lnTo>
                    <a:pt x="628103" y="834898"/>
                  </a:lnTo>
                  <a:lnTo>
                    <a:pt x="581101" y="852678"/>
                  </a:lnTo>
                  <a:lnTo>
                    <a:pt x="532206" y="866648"/>
                  </a:lnTo>
                  <a:lnTo>
                    <a:pt x="482663" y="876173"/>
                  </a:lnTo>
                  <a:lnTo>
                    <a:pt x="432498" y="880618"/>
                  </a:lnTo>
                  <a:lnTo>
                    <a:pt x="382955" y="879983"/>
                  </a:lnTo>
                  <a:lnTo>
                    <a:pt x="335953" y="872998"/>
                  </a:lnTo>
                  <a:lnTo>
                    <a:pt x="290233" y="861568"/>
                  </a:lnTo>
                  <a:lnTo>
                    <a:pt x="247053" y="844423"/>
                  </a:lnTo>
                  <a:lnTo>
                    <a:pt x="206400" y="822198"/>
                  </a:lnTo>
                  <a:lnTo>
                    <a:pt x="168935" y="795528"/>
                  </a:lnTo>
                  <a:lnTo>
                    <a:pt x="134632" y="764413"/>
                  </a:lnTo>
                  <a:lnTo>
                    <a:pt x="104152" y="728853"/>
                  </a:lnTo>
                  <a:lnTo>
                    <a:pt x="78117" y="688213"/>
                  </a:lnTo>
                  <a:lnTo>
                    <a:pt x="54610" y="640588"/>
                  </a:lnTo>
                  <a:lnTo>
                    <a:pt x="37465" y="591058"/>
                  </a:lnTo>
                  <a:lnTo>
                    <a:pt x="26035" y="540258"/>
                  </a:lnTo>
                  <a:lnTo>
                    <a:pt x="21590" y="488188"/>
                  </a:lnTo>
                  <a:lnTo>
                    <a:pt x="22860" y="436880"/>
                  </a:lnTo>
                  <a:lnTo>
                    <a:pt x="31102" y="386080"/>
                  </a:lnTo>
                  <a:lnTo>
                    <a:pt x="45085" y="337185"/>
                  </a:lnTo>
                  <a:lnTo>
                    <a:pt x="67322" y="287020"/>
                  </a:lnTo>
                  <a:lnTo>
                    <a:pt x="95897" y="240030"/>
                  </a:lnTo>
                  <a:lnTo>
                    <a:pt x="124472" y="203200"/>
                  </a:lnTo>
                  <a:lnTo>
                    <a:pt x="155600" y="169545"/>
                  </a:lnTo>
                  <a:lnTo>
                    <a:pt x="189890" y="139065"/>
                  </a:lnTo>
                  <a:lnTo>
                    <a:pt x="227355" y="111760"/>
                  </a:lnTo>
                  <a:lnTo>
                    <a:pt x="268008" y="88265"/>
                  </a:lnTo>
                  <a:lnTo>
                    <a:pt x="310553" y="67945"/>
                  </a:lnTo>
                  <a:lnTo>
                    <a:pt x="356920" y="51435"/>
                  </a:lnTo>
                  <a:lnTo>
                    <a:pt x="405180" y="38100"/>
                  </a:lnTo>
                  <a:lnTo>
                    <a:pt x="455993" y="28575"/>
                  </a:lnTo>
                  <a:lnTo>
                    <a:pt x="509333" y="22860"/>
                  </a:lnTo>
                  <a:lnTo>
                    <a:pt x="528396" y="21590"/>
                  </a:lnTo>
                  <a:lnTo>
                    <a:pt x="546811" y="21590"/>
                  </a:lnTo>
                  <a:lnTo>
                    <a:pt x="585546" y="22860"/>
                  </a:lnTo>
                  <a:lnTo>
                    <a:pt x="686523" y="48260"/>
                  </a:lnTo>
                  <a:lnTo>
                    <a:pt x="721461" y="66675"/>
                  </a:lnTo>
                  <a:lnTo>
                    <a:pt x="754481" y="90170"/>
                  </a:lnTo>
                  <a:lnTo>
                    <a:pt x="784961" y="118110"/>
                  </a:lnTo>
                  <a:lnTo>
                    <a:pt x="813549" y="150495"/>
                  </a:lnTo>
                  <a:lnTo>
                    <a:pt x="844029" y="193675"/>
                  </a:lnTo>
                  <a:lnTo>
                    <a:pt x="870064" y="240030"/>
                  </a:lnTo>
                  <a:lnTo>
                    <a:pt x="891032" y="288290"/>
                  </a:lnTo>
                  <a:lnTo>
                    <a:pt x="906272" y="337820"/>
                  </a:lnTo>
                  <a:lnTo>
                    <a:pt x="916432" y="387985"/>
                  </a:lnTo>
                  <a:lnTo>
                    <a:pt x="920242" y="438150"/>
                  </a:lnTo>
                  <a:lnTo>
                    <a:pt x="920242" y="307644"/>
                  </a:lnTo>
                  <a:lnTo>
                    <a:pt x="902462" y="259080"/>
                  </a:lnTo>
                  <a:lnTo>
                    <a:pt x="882129" y="216535"/>
                  </a:lnTo>
                  <a:lnTo>
                    <a:pt x="857999" y="175895"/>
                  </a:lnTo>
                  <a:lnTo>
                    <a:pt x="830694" y="137160"/>
                  </a:lnTo>
                  <a:lnTo>
                    <a:pt x="800201" y="102870"/>
                  </a:lnTo>
                  <a:lnTo>
                    <a:pt x="767816" y="73025"/>
                  </a:lnTo>
                  <a:lnTo>
                    <a:pt x="732891" y="48260"/>
                  </a:lnTo>
                  <a:lnTo>
                    <a:pt x="695413" y="28575"/>
                  </a:lnTo>
                  <a:lnTo>
                    <a:pt x="654138" y="13970"/>
                  </a:lnTo>
                  <a:lnTo>
                    <a:pt x="609041" y="4445"/>
                  </a:lnTo>
                  <a:lnTo>
                    <a:pt x="560146" y="0"/>
                  </a:lnTo>
                  <a:lnTo>
                    <a:pt x="507428" y="1270"/>
                  </a:lnTo>
                  <a:lnTo>
                    <a:pt x="452183" y="7620"/>
                  </a:lnTo>
                  <a:lnTo>
                    <a:pt x="399465" y="17780"/>
                  </a:lnTo>
                  <a:lnTo>
                    <a:pt x="349300" y="31115"/>
                  </a:lnTo>
                  <a:lnTo>
                    <a:pt x="301663" y="48895"/>
                  </a:lnTo>
                  <a:lnTo>
                    <a:pt x="257213" y="69850"/>
                  </a:lnTo>
                  <a:lnTo>
                    <a:pt x="215290" y="94615"/>
                  </a:lnTo>
                  <a:lnTo>
                    <a:pt x="176555" y="122555"/>
                  </a:lnTo>
                  <a:lnTo>
                    <a:pt x="140347" y="154305"/>
                  </a:lnTo>
                  <a:lnTo>
                    <a:pt x="107962" y="189230"/>
                  </a:lnTo>
                  <a:lnTo>
                    <a:pt x="78117" y="227965"/>
                  </a:lnTo>
                  <a:lnTo>
                    <a:pt x="48260" y="277495"/>
                  </a:lnTo>
                  <a:lnTo>
                    <a:pt x="25400" y="330200"/>
                  </a:lnTo>
                  <a:lnTo>
                    <a:pt x="11430" y="374650"/>
                  </a:lnTo>
                  <a:lnTo>
                    <a:pt x="3175" y="421640"/>
                  </a:lnTo>
                  <a:lnTo>
                    <a:pt x="0" y="468503"/>
                  </a:lnTo>
                  <a:lnTo>
                    <a:pt x="1905" y="516128"/>
                  </a:lnTo>
                  <a:lnTo>
                    <a:pt x="8255" y="563118"/>
                  </a:lnTo>
                  <a:lnTo>
                    <a:pt x="20320" y="610108"/>
                  </a:lnTo>
                  <a:lnTo>
                    <a:pt x="37465" y="655193"/>
                  </a:lnTo>
                  <a:lnTo>
                    <a:pt x="59067" y="699008"/>
                  </a:lnTo>
                  <a:lnTo>
                    <a:pt x="85737" y="740283"/>
                  </a:lnTo>
                  <a:lnTo>
                    <a:pt x="116852" y="777113"/>
                  </a:lnTo>
                  <a:lnTo>
                    <a:pt x="151155" y="809498"/>
                  </a:lnTo>
                  <a:lnTo>
                    <a:pt x="188620" y="836803"/>
                  </a:lnTo>
                  <a:lnTo>
                    <a:pt x="229895" y="860298"/>
                  </a:lnTo>
                  <a:lnTo>
                    <a:pt x="273088" y="878713"/>
                  </a:lnTo>
                  <a:lnTo>
                    <a:pt x="318808" y="891413"/>
                  </a:lnTo>
                  <a:lnTo>
                    <a:pt x="367080" y="899668"/>
                  </a:lnTo>
                  <a:lnTo>
                    <a:pt x="416610" y="902208"/>
                  </a:lnTo>
                  <a:lnTo>
                    <a:pt x="433755" y="902208"/>
                  </a:lnTo>
                  <a:lnTo>
                    <a:pt x="485838" y="897128"/>
                  </a:lnTo>
                  <a:lnTo>
                    <a:pt x="537286" y="887603"/>
                  </a:lnTo>
                  <a:lnTo>
                    <a:pt x="636993" y="854583"/>
                  </a:lnTo>
                  <a:lnTo>
                    <a:pt x="683983" y="832358"/>
                  </a:lnTo>
                  <a:lnTo>
                    <a:pt x="728446" y="805688"/>
                  </a:lnTo>
                  <a:lnTo>
                    <a:pt x="770356" y="775843"/>
                  </a:lnTo>
                  <a:lnTo>
                    <a:pt x="809104" y="742188"/>
                  </a:lnTo>
                  <a:lnTo>
                    <a:pt x="844664" y="705358"/>
                  </a:lnTo>
                  <a:lnTo>
                    <a:pt x="874509" y="665353"/>
                  </a:lnTo>
                  <a:lnTo>
                    <a:pt x="899287" y="623443"/>
                  </a:lnTo>
                  <a:lnTo>
                    <a:pt x="918337" y="578993"/>
                  </a:lnTo>
                  <a:lnTo>
                    <a:pt x="932307" y="533273"/>
                  </a:lnTo>
                  <a:lnTo>
                    <a:pt x="939927" y="486283"/>
                  </a:lnTo>
                  <a:lnTo>
                    <a:pt x="941832" y="43688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900" y="2531364"/>
              <a:ext cx="940435" cy="883919"/>
            </a:xfrm>
            <a:custGeom>
              <a:avLst/>
              <a:gdLst/>
              <a:ahLst/>
              <a:cxnLst/>
              <a:rect l="l" t="t" r="r" b="b"/>
              <a:pathLst>
                <a:path w="940435" h="883920">
                  <a:moveTo>
                    <a:pt x="482206" y="0"/>
                  </a:moveTo>
                  <a:lnTo>
                    <a:pt x="432714" y="635"/>
                  </a:lnTo>
                  <a:lnTo>
                    <a:pt x="384492" y="6350"/>
                  </a:lnTo>
                  <a:lnTo>
                    <a:pt x="336905" y="16510"/>
                  </a:lnTo>
                  <a:lnTo>
                    <a:pt x="291223" y="31750"/>
                  </a:lnTo>
                  <a:lnTo>
                    <a:pt x="246176" y="51435"/>
                  </a:lnTo>
                  <a:lnTo>
                    <a:pt x="203034" y="76200"/>
                  </a:lnTo>
                  <a:lnTo>
                    <a:pt x="164337" y="103377"/>
                  </a:lnTo>
                  <a:lnTo>
                    <a:pt x="128803" y="134493"/>
                  </a:lnTo>
                  <a:lnTo>
                    <a:pt x="97078" y="168783"/>
                  </a:lnTo>
                  <a:lnTo>
                    <a:pt x="69164" y="206248"/>
                  </a:lnTo>
                  <a:lnTo>
                    <a:pt x="45681" y="246252"/>
                  </a:lnTo>
                  <a:lnTo>
                    <a:pt x="26644" y="288671"/>
                  </a:lnTo>
                  <a:lnTo>
                    <a:pt x="12687" y="333121"/>
                  </a:lnTo>
                  <a:lnTo>
                    <a:pt x="3810" y="379475"/>
                  </a:lnTo>
                  <a:lnTo>
                    <a:pt x="0" y="442340"/>
                  </a:lnTo>
                  <a:lnTo>
                    <a:pt x="0" y="498094"/>
                  </a:lnTo>
                  <a:lnTo>
                    <a:pt x="5714" y="545719"/>
                  </a:lnTo>
                  <a:lnTo>
                    <a:pt x="17132" y="592074"/>
                  </a:lnTo>
                  <a:lnTo>
                    <a:pt x="33629" y="637666"/>
                  </a:lnTo>
                  <a:lnTo>
                    <a:pt x="57734" y="682751"/>
                  </a:lnTo>
                  <a:lnTo>
                    <a:pt x="88188" y="724662"/>
                  </a:lnTo>
                  <a:lnTo>
                    <a:pt x="123723" y="761491"/>
                  </a:lnTo>
                  <a:lnTo>
                    <a:pt x="164337" y="794512"/>
                  </a:lnTo>
                  <a:lnTo>
                    <a:pt x="209384" y="822325"/>
                  </a:lnTo>
                  <a:lnTo>
                    <a:pt x="257606" y="845185"/>
                  </a:lnTo>
                  <a:lnTo>
                    <a:pt x="308356" y="862330"/>
                  </a:lnTo>
                  <a:lnTo>
                    <a:pt x="360387" y="874395"/>
                  </a:lnTo>
                  <a:lnTo>
                    <a:pt x="412419" y="881380"/>
                  </a:lnTo>
                  <a:lnTo>
                    <a:pt x="465073" y="883920"/>
                  </a:lnTo>
                  <a:lnTo>
                    <a:pt x="516470" y="882014"/>
                  </a:lnTo>
                  <a:lnTo>
                    <a:pt x="567867" y="875664"/>
                  </a:lnTo>
                  <a:lnTo>
                    <a:pt x="617359" y="864870"/>
                  </a:lnTo>
                  <a:lnTo>
                    <a:pt x="665581" y="849630"/>
                  </a:lnTo>
                  <a:lnTo>
                    <a:pt x="712533" y="829310"/>
                  </a:lnTo>
                  <a:lnTo>
                    <a:pt x="755675" y="804545"/>
                  </a:lnTo>
                  <a:lnTo>
                    <a:pt x="794372" y="775462"/>
                  </a:lnTo>
                  <a:lnTo>
                    <a:pt x="829271" y="742441"/>
                  </a:lnTo>
                  <a:lnTo>
                    <a:pt x="859726" y="704976"/>
                  </a:lnTo>
                  <a:lnTo>
                    <a:pt x="885113" y="664337"/>
                  </a:lnTo>
                  <a:lnTo>
                    <a:pt x="905408" y="621157"/>
                  </a:lnTo>
                  <a:lnTo>
                    <a:pt x="920635" y="577469"/>
                  </a:lnTo>
                  <a:lnTo>
                    <a:pt x="931418" y="531749"/>
                  </a:lnTo>
                  <a:lnTo>
                    <a:pt x="937768" y="485394"/>
                  </a:lnTo>
                  <a:lnTo>
                    <a:pt x="940308" y="437896"/>
                  </a:lnTo>
                  <a:lnTo>
                    <a:pt x="938403" y="389636"/>
                  </a:lnTo>
                  <a:lnTo>
                    <a:pt x="932688" y="342011"/>
                  </a:lnTo>
                  <a:lnTo>
                    <a:pt x="923175" y="295021"/>
                  </a:lnTo>
                  <a:lnTo>
                    <a:pt x="910488" y="253873"/>
                  </a:lnTo>
                  <a:lnTo>
                    <a:pt x="893356" y="213868"/>
                  </a:lnTo>
                  <a:lnTo>
                    <a:pt x="871143" y="175768"/>
                  </a:lnTo>
                  <a:lnTo>
                    <a:pt x="843864" y="140208"/>
                  </a:lnTo>
                  <a:lnTo>
                    <a:pt x="809599" y="107823"/>
                  </a:lnTo>
                  <a:lnTo>
                    <a:pt x="770902" y="80010"/>
                  </a:lnTo>
                  <a:lnTo>
                    <a:pt x="729030" y="57785"/>
                  </a:lnTo>
                  <a:lnTo>
                    <a:pt x="684606" y="39370"/>
                  </a:lnTo>
                  <a:lnTo>
                    <a:pt x="633222" y="22860"/>
                  </a:lnTo>
                  <a:lnTo>
                    <a:pt x="582460" y="10795"/>
                  </a:lnTo>
                  <a:lnTo>
                    <a:pt x="531698" y="3175"/>
                  </a:lnTo>
                  <a:lnTo>
                    <a:pt x="482206" y="0"/>
                  </a:lnTo>
                  <a:close/>
                </a:path>
              </a:pathLst>
            </a:custGeom>
            <a:solidFill>
              <a:srgbClr val="F8E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375" y="2782824"/>
              <a:ext cx="224154" cy="437515"/>
            </a:xfrm>
            <a:custGeom>
              <a:avLst/>
              <a:gdLst/>
              <a:ahLst/>
              <a:cxnLst/>
              <a:rect l="l" t="t" r="r" b="b"/>
              <a:pathLst>
                <a:path w="224155" h="437514">
                  <a:moveTo>
                    <a:pt x="115836" y="0"/>
                  </a:moveTo>
                  <a:lnTo>
                    <a:pt x="83375" y="9525"/>
                  </a:lnTo>
                  <a:lnTo>
                    <a:pt x="41363" y="52577"/>
                  </a:lnTo>
                  <a:lnTo>
                    <a:pt x="4457" y="100202"/>
                  </a:lnTo>
                  <a:lnTo>
                    <a:pt x="0" y="122300"/>
                  </a:lnTo>
                  <a:lnTo>
                    <a:pt x="12725" y="139446"/>
                  </a:lnTo>
                  <a:lnTo>
                    <a:pt x="33096" y="145161"/>
                  </a:lnTo>
                  <a:lnTo>
                    <a:pt x="52819" y="133730"/>
                  </a:lnTo>
                  <a:lnTo>
                    <a:pt x="59194" y="124840"/>
                  </a:lnTo>
                  <a:lnTo>
                    <a:pt x="66192" y="116586"/>
                  </a:lnTo>
                  <a:lnTo>
                    <a:pt x="72555" y="107823"/>
                  </a:lnTo>
                  <a:lnTo>
                    <a:pt x="79552" y="99567"/>
                  </a:lnTo>
                  <a:lnTo>
                    <a:pt x="89103" y="381635"/>
                  </a:lnTo>
                  <a:lnTo>
                    <a:pt x="77012" y="382270"/>
                  </a:lnTo>
                  <a:lnTo>
                    <a:pt x="65557" y="382270"/>
                  </a:lnTo>
                  <a:lnTo>
                    <a:pt x="53454" y="382904"/>
                  </a:lnTo>
                  <a:lnTo>
                    <a:pt x="41363" y="382904"/>
                  </a:lnTo>
                  <a:lnTo>
                    <a:pt x="17818" y="391160"/>
                  </a:lnTo>
                  <a:lnTo>
                    <a:pt x="8267" y="410083"/>
                  </a:lnTo>
                  <a:lnTo>
                    <a:pt x="12725" y="429133"/>
                  </a:lnTo>
                  <a:lnTo>
                    <a:pt x="33731" y="437388"/>
                  </a:lnTo>
                  <a:lnTo>
                    <a:pt x="69367" y="437388"/>
                  </a:lnTo>
                  <a:lnTo>
                    <a:pt x="104381" y="436117"/>
                  </a:lnTo>
                  <a:lnTo>
                    <a:pt x="140017" y="434213"/>
                  </a:lnTo>
                  <a:lnTo>
                    <a:pt x="175018" y="431038"/>
                  </a:lnTo>
                  <a:lnTo>
                    <a:pt x="178841" y="431673"/>
                  </a:lnTo>
                  <a:lnTo>
                    <a:pt x="199212" y="428498"/>
                  </a:lnTo>
                  <a:lnTo>
                    <a:pt x="219570" y="415798"/>
                  </a:lnTo>
                  <a:lnTo>
                    <a:pt x="224027" y="396239"/>
                  </a:lnTo>
                  <a:lnTo>
                    <a:pt x="213842" y="379095"/>
                  </a:lnTo>
                  <a:lnTo>
                    <a:pt x="190296" y="373379"/>
                  </a:lnTo>
                  <a:lnTo>
                    <a:pt x="180111" y="374650"/>
                  </a:lnTo>
                  <a:lnTo>
                    <a:pt x="160388" y="376554"/>
                  </a:lnTo>
                  <a:lnTo>
                    <a:pt x="150202" y="377825"/>
                  </a:lnTo>
                  <a:lnTo>
                    <a:pt x="137477" y="22225"/>
                  </a:lnTo>
                  <a:lnTo>
                    <a:pt x="131102" y="6985"/>
                  </a:lnTo>
                  <a:lnTo>
                    <a:pt x="115836" y="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2900" y="3840479"/>
            <a:ext cx="1012190" cy="969644"/>
            <a:chOff x="342900" y="3840479"/>
            <a:chExt cx="1012190" cy="969644"/>
          </a:xfrm>
        </p:grpSpPr>
        <p:sp>
          <p:nvSpPr>
            <p:cNvPr id="14" name="object 14"/>
            <p:cNvSpPr/>
            <p:nvPr/>
          </p:nvSpPr>
          <p:spPr>
            <a:xfrm>
              <a:off x="385572" y="3880103"/>
              <a:ext cx="969644" cy="929640"/>
            </a:xfrm>
            <a:custGeom>
              <a:avLst/>
              <a:gdLst/>
              <a:ahLst/>
              <a:cxnLst/>
              <a:rect l="l" t="t" r="r" b="b"/>
              <a:pathLst>
                <a:path w="969644" h="929639">
                  <a:moveTo>
                    <a:pt x="969264" y="450850"/>
                  </a:moveTo>
                  <a:lnTo>
                    <a:pt x="966089" y="405130"/>
                  </a:lnTo>
                  <a:lnTo>
                    <a:pt x="957834" y="358152"/>
                  </a:lnTo>
                  <a:lnTo>
                    <a:pt x="947039" y="319290"/>
                  </a:lnTo>
                  <a:lnTo>
                    <a:pt x="947039" y="451485"/>
                  </a:lnTo>
                  <a:lnTo>
                    <a:pt x="945134" y="498475"/>
                  </a:lnTo>
                  <a:lnTo>
                    <a:pt x="937514" y="544830"/>
                  </a:lnTo>
                  <a:lnTo>
                    <a:pt x="924179" y="589280"/>
                  </a:lnTo>
                  <a:lnTo>
                    <a:pt x="905764" y="632460"/>
                  </a:lnTo>
                  <a:lnTo>
                    <a:pt x="881608" y="673735"/>
                  </a:lnTo>
                  <a:lnTo>
                    <a:pt x="852398" y="712470"/>
                  </a:lnTo>
                  <a:lnTo>
                    <a:pt x="817460" y="748665"/>
                  </a:lnTo>
                  <a:lnTo>
                    <a:pt x="779348" y="781685"/>
                  </a:lnTo>
                  <a:lnTo>
                    <a:pt x="737425" y="811530"/>
                  </a:lnTo>
                  <a:lnTo>
                    <a:pt x="692962" y="837565"/>
                  </a:lnTo>
                  <a:lnTo>
                    <a:pt x="646595" y="859790"/>
                  </a:lnTo>
                  <a:lnTo>
                    <a:pt x="597687" y="878205"/>
                  </a:lnTo>
                  <a:lnTo>
                    <a:pt x="548144" y="892175"/>
                  </a:lnTo>
                  <a:lnTo>
                    <a:pt x="496697" y="902335"/>
                  </a:lnTo>
                  <a:lnTo>
                    <a:pt x="444614" y="906780"/>
                  </a:lnTo>
                  <a:lnTo>
                    <a:pt x="394436" y="906145"/>
                  </a:lnTo>
                  <a:lnTo>
                    <a:pt x="345528" y="899160"/>
                  </a:lnTo>
                  <a:lnTo>
                    <a:pt x="298526" y="887095"/>
                  </a:lnTo>
                  <a:lnTo>
                    <a:pt x="254063" y="869950"/>
                  </a:lnTo>
                  <a:lnTo>
                    <a:pt x="212140" y="847090"/>
                  </a:lnTo>
                  <a:lnTo>
                    <a:pt x="173405" y="819785"/>
                  </a:lnTo>
                  <a:lnTo>
                    <a:pt x="138468" y="787400"/>
                  </a:lnTo>
                  <a:lnTo>
                    <a:pt x="107340" y="750570"/>
                  </a:lnTo>
                  <a:lnTo>
                    <a:pt x="80035" y="709295"/>
                  </a:lnTo>
                  <a:lnTo>
                    <a:pt x="58432" y="666115"/>
                  </a:lnTo>
                  <a:lnTo>
                    <a:pt x="41922" y="621665"/>
                  </a:lnTo>
                  <a:lnTo>
                    <a:pt x="30492" y="575945"/>
                  </a:lnTo>
                  <a:lnTo>
                    <a:pt x="23495" y="529590"/>
                  </a:lnTo>
                  <a:lnTo>
                    <a:pt x="21590" y="483235"/>
                  </a:lnTo>
                  <a:lnTo>
                    <a:pt x="24777" y="436880"/>
                  </a:lnTo>
                  <a:lnTo>
                    <a:pt x="33032" y="391795"/>
                  </a:lnTo>
                  <a:lnTo>
                    <a:pt x="46367" y="347345"/>
                  </a:lnTo>
                  <a:lnTo>
                    <a:pt x="69227" y="295910"/>
                  </a:lnTo>
                  <a:lnTo>
                    <a:pt x="98450" y="247650"/>
                  </a:lnTo>
                  <a:lnTo>
                    <a:pt x="127673" y="209550"/>
                  </a:lnTo>
                  <a:lnTo>
                    <a:pt x="160058" y="174625"/>
                  </a:lnTo>
                  <a:lnTo>
                    <a:pt x="195630" y="143510"/>
                  </a:lnTo>
                  <a:lnTo>
                    <a:pt x="233743" y="115570"/>
                  </a:lnTo>
                  <a:lnTo>
                    <a:pt x="275666" y="90805"/>
                  </a:lnTo>
                  <a:lnTo>
                    <a:pt x="320128" y="70485"/>
                  </a:lnTo>
                  <a:lnTo>
                    <a:pt x="367131" y="53340"/>
                  </a:lnTo>
                  <a:lnTo>
                    <a:pt x="416674" y="39370"/>
                  </a:lnTo>
                  <a:lnTo>
                    <a:pt x="469392" y="29845"/>
                  </a:lnTo>
                  <a:lnTo>
                    <a:pt x="524014" y="23495"/>
                  </a:lnTo>
                  <a:lnTo>
                    <a:pt x="543699" y="22225"/>
                  </a:lnTo>
                  <a:lnTo>
                    <a:pt x="562762" y="22225"/>
                  </a:lnTo>
                  <a:lnTo>
                    <a:pt x="602767" y="24130"/>
                  </a:lnTo>
                  <a:lnTo>
                    <a:pt x="706310" y="49530"/>
                  </a:lnTo>
                  <a:lnTo>
                    <a:pt x="742505" y="68580"/>
                  </a:lnTo>
                  <a:lnTo>
                    <a:pt x="776173" y="92710"/>
                  </a:lnTo>
                  <a:lnTo>
                    <a:pt x="807935" y="121285"/>
                  </a:lnTo>
                  <a:lnTo>
                    <a:pt x="837145" y="154940"/>
                  </a:lnTo>
                  <a:lnTo>
                    <a:pt x="868908" y="199390"/>
                  </a:lnTo>
                  <a:lnTo>
                    <a:pt x="895604" y="247015"/>
                  </a:lnTo>
                  <a:lnTo>
                    <a:pt x="916559" y="297192"/>
                  </a:lnTo>
                  <a:lnTo>
                    <a:pt x="932434" y="347992"/>
                  </a:lnTo>
                  <a:lnTo>
                    <a:pt x="943229" y="400050"/>
                  </a:lnTo>
                  <a:lnTo>
                    <a:pt x="947039" y="451485"/>
                  </a:lnTo>
                  <a:lnTo>
                    <a:pt x="947039" y="319290"/>
                  </a:lnTo>
                  <a:lnTo>
                    <a:pt x="928624" y="267335"/>
                  </a:lnTo>
                  <a:lnTo>
                    <a:pt x="907669" y="222885"/>
                  </a:lnTo>
                  <a:lnTo>
                    <a:pt x="882878" y="180975"/>
                  </a:lnTo>
                  <a:lnTo>
                    <a:pt x="854938" y="141605"/>
                  </a:lnTo>
                  <a:lnTo>
                    <a:pt x="823810" y="106045"/>
                  </a:lnTo>
                  <a:lnTo>
                    <a:pt x="790143" y="74930"/>
                  </a:lnTo>
                  <a:lnTo>
                    <a:pt x="753948" y="49530"/>
                  </a:lnTo>
                  <a:lnTo>
                    <a:pt x="715835" y="29845"/>
                  </a:lnTo>
                  <a:lnTo>
                    <a:pt x="694867" y="22225"/>
                  </a:lnTo>
                  <a:lnTo>
                    <a:pt x="673277" y="13970"/>
                  </a:lnTo>
                  <a:lnTo>
                    <a:pt x="626910" y="4445"/>
                  </a:lnTo>
                  <a:lnTo>
                    <a:pt x="576097" y="0"/>
                  </a:lnTo>
                  <a:lnTo>
                    <a:pt x="522109" y="1905"/>
                  </a:lnTo>
                  <a:lnTo>
                    <a:pt x="470662" y="6985"/>
                  </a:lnTo>
                  <a:lnTo>
                    <a:pt x="421119" y="15875"/>
                  </a:lnTo>
                  <a:lnTo>
                    <a:pt x="373481" y="27940"/>
                  </a:lnTo>
                  <a:lnTo>
                    <a:pt x="327748" y="43180"/>
                  </a:lnTo>
                  <a:lnTo>
                    <a:pt x="285191" y="61595"/>
                  </a:lnTo>
                  <a:lnTo>
                    <a:pt x="244538" y="83185"/>
                  </a:lnTo>
                  <a:lnTo>
                    <a:pt x="206425" y="107315"/>
                  </a:lnTo>
                  <a:lnTo>
                    <a:pt x="170865" y="134620"/>
                  </a:lnTo>
                  <a:lnTo>
                    <a:pt x="137833" y="165100"/>
                  </a:lnTo>
                  <a:lnTo>
                    <a:pt x="107975" y="198755"/>
                  </a:lnTo>
                  <a:lnTo>
                    <a:pt x="80670" y="234950"/>
                  </a:lnTo>
                  <a:lnTo>
                    <a:pt x="50177" y="285750"/>
                  </a:lnTo>
                  <a:lnTo>
                    <a:pt x="26047" y="339725"/>
                  </a:lnTo>
                  <a:lnTo>
                    <a:pt x="12065" y="386080"/>
                  </a:lnTo>
                  <a:lnTo>
                    <a:pt x="3175" y="433705"/>
                  </a:lnTo>
                  <a:lnTo>
                    <a:pt x="0" y="482600"/>
                  </a:lnTo>
                  <a:lnTo>
                    <a:pt x="1905" y="531495"/>
                  </a:lnTo>
                  <a:lnTo>
                    <a:pt x="8890" y="580390"/>
                  </a:lnTo>
                  <a:lnTo>
                    <a:pt x="20942" y="628650"/>
                  </a:lnTo>
                  <a:lnTo>
                    <a:pt x="38747" y="675005"/>
                  </a:lnTo>
                  <a:lnTo>
                    <a:pt x="60972" y="720090"/>
                  </a:lnTo>
                  <a:lnTo>
                    <a:pt x="88290" y="762000"/>
                  </a:lnTo>
                  <a:lnTo>
                    <a:pt x="120040" y="800100"/>
                  </a:lnTo>
                  <a:lnTo>
                    <a:pt x="155613" y="833755"/>
                  </a:lnTo>
                  <a:lnTo>
                    <a:pt x="194360" y="862330"/>
                  </a:lnTo>
                  <a:lnTo>
                    <a:pt x="236283" y="885825"/>
                  </a:lnTo>
                  <a:lnTo>
                    <a:pt x="281381" y="904875"/>
                  </a:lnTo>
                  <a:lnTo>
                    <a:pt x="328383" y="918210"/>
                  </a:lnTo>
                  <a:lnTo>
                    <a:pt x="377291" y="926465"/>
                  </a:lnTo>
                  <a:lnTo>
                    <a:pt x="428104" y="929640"/>
                  </a:lnTo>
                  <a:lnTo>
                    <a:pt x="464312" y="928370"/>
                  </a:lnTo>
                  <a:lnTo>
                    <a:pt x="553224" y="913765"/>
                  </a:lnTo>
                  <a:lnTo>
                    <a:pt x="655497" y="880110"/>
                  </a:lnTo>
                  <a:lnTo>
                    <a:pt x="703770" y="857250"/>
                  </a:lnTo>
                  <a:lnTo>
                    <a:pt x="749490" y="829945"/>
                  </a:lnTo>
                  <a:lnTo>
                    <a:pt x="792683" y="799465"/>
                  </a:lnTo>
                  <a:lnTo>
                    <a:pt x="832700" y="764540"/>
                  </a:lnTo>
                  <a:lnTo>
                    <a:pt x="868908" y="726440"/>
                  </a:lnTo>
                  <a:lnTo>
                    <a:pt x="900049" y="685800"/>
                  </a:lnTo>
                  <a:lnTo>
                    <a:pt x="925449" y="641985"/>
                  </a:lnTo>
                  <a:lnTo>
                    <a:pt x="945134" y="596900"/>
                  </a:lnTo>
                  <a:lnTo>
                    <a:pt x="959104" y="549275"/>
                  </a:lnTo>
                  <a:lnTo>
                    <a:pt x="967359" y="501015"/>
                  </a:lnTo>
                  <a:lnTo>
                    <a:pt x="969264" y="45085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" y="3840479"/>
              <a:ext cx="967740" cy="911860"/>
            </a:xfrm>
            <a:custGeom>
              <a:avLst/>
              <a:gdLst/>
              <a:ahLst/>
              <a:cxnLst/>
              <a:rect l="l" t="t" r="r" b="b"/>
              <a:pathLst>
                <a:path w="967740" h="911860">
                  <a:moveTo>
                    <a:pt x="468325" y="0"/>
                  </a:moveTo>
                  <a:lnTo>
                    <a:pt x="422630" y="3175"/>
                  </a:lnTo>
                  <a:lnTo>
                    <a:pt x="377570" y="10160"/>
                  </a:lnTo>
                  <a:lnTo>
                    <a:pt x="333794" y="20955"/>
                  </a:lnTo>
                  <a:lnTo>
                    <a:pt x="290639" y="36195"/>
                  </a:lnTo>
                  <a:lnTo>
                    <a:pt x="249389" y="55245"/>
                  </a:lnTo>
                  <a:lnTo>
                    <a:pt x="208775" y="78105"/>
                  </a:lnTo>
                  <a:lnTo>
                    <a:pt x="168795" y="106680"/>
                  </a:lnTo>
                  <a:lnTo>
                    <a:pt x="132626" y="139065"/>
                  </a:lnTo>
                  <a:lnTo>
                    <a:pt x="99631" y="173990"/>
                  </a:lnTo>
                  <a:lnTo>
                    <a:pt x="71069" y="212725"/>
                  </a:lnTo>
                  <a:lnTo>
                    <a:pt x="46964" y="254000"/>
                  </a:lnTo>
                  <a:lnTo>
                    <a:pt x="27927" y="297815"/>
                  </a:lnTo>
                  <a:lnTo>
                    <a:pt x="13322" y="343535"/>
                  </a:lnTo>
                  <a:lnTo>
                    <a:pt x="3810" y="391795"/>
                  </a:lnTo>
                  <a:lnTo>
                    <a:pt x="0" y="455930"/>
                  </a:lnTo>
                  <a:lnTo>
                    <a:pt x="0" y="513842"/>
                  </a:lnTo>
                  <a:lnTo>
                    <a:pt x="5714" y="562737"/>
                  </a:lnTo>
                  <a:lnTo>
                    <a:pt x="17132" y="610362"/>
                  </a:lnTo>
                  <a:lnTo>
                    <a:pt x="34899" y="657352"/>
                  </a:lnTo>
                  <a:lnTo>
                    <a:pt x="56476" y="698627"/>
                  </a:lnTo>
                  <a:lnTo>
                    <a:pt x="82499" y="736727"/>
                  </a:lnTo>
                  <a:lnTo>
                    <a:pt x="112953" y="771017"/>
                  </a:lnTo>
                  <a:lnTo>
                    <a:pt x="147853" y="802767"/>
                  </a:lnTo>
                  <a:lnTo>
                    <a:pt x="185928" y="830707"/>
                  </a:lnTo>
                  <a:lnTo>
                    <a:pt x="227177" y="854202"/>
                  </a:lnTo>
                  <a:lnTo>
                    <a:pt x="271602" y="873887"/>
                  </a:lnTo>
                  <a:lnTo>
                    <a:pt x="317296" y="889127"/>
                  </a:lnTo>
                  <a:lnTo>
                    <a:pt x="370598" y="901192"/>
                  </a:lnTo>
                  <a:lnTo>
                    <a:pt x="424535" y="908812"/>
                  </a:lnTo>
                  <a:lnTo>
                    <a:pt x="478472" y="911352"/>
                  </a:lnTo>
                  <a:lnTo>
                    <a:pt x="531787" y="909447"/>
                  </a:lnTo>
                  <a:lnTo>
                    <a:pt x="584454" y="902462"/>
                  </a:lnTo>
                  <a:lnTo>
                    <a:pt x="635850" y="891667"/>
                  </a:lnTo>
                  <a:lnTo>
                    <a:pt x="684720" y="875792"/>
                  </a:lnTo>
                  <a:lnTo>
                    <a:pt x="732942" y="854837"/>
                  </a:lnTo>
                  <a:lnTo>
                    <a:pt x="777366" y="829437"/>
                  </a:lnTo>
                  <a:lnTo>
                    <a:pt x="817346" y="799592"/>
                  </a:lnTo>
                  <a:lnTo>
                    <a:pt x="853516" y="765302"/>
                  </a:lnTo>
                  <a:lnTo>
                    <a:pt x="884605" y="727202"/>
                  </a:lnTo>
                  <a:lnTo>
                    <a:pt x="910628" y="685292"/>
                  </a:lnTo>
                  <a:lnTo>
                    <a:pt x="932180" y="640207"/>
                  </a:lnTo>
                  <a:lnTo>
                    <a:pt x="947419" y="595122"/>
                  </a:lnTo>
                  <a:lnTo>
                    <a:pt x="958215" y="548132"/>
                  </a:lnTo>
                  <a:lnTo>
                    <a:pt x="965200" y="500507"/>
                  </a:lnTo>
                  <a:lnTo>
                    <a:pt x="967740" y="451485"/>
                  </a:lnTo>
                  <a:lnTo>
                    <a:pt x="965835" y="401955"/>
                  </a:lnTo>
                  <a:lnTo>
                    <a:pt x="960119" y="353060"/>
                  </a:lnTo>
                  <a:lnTo>
                    <a:pt x="949960" y="304165"/>
                  </a:lnTo>
                  <a:lnTo>
                    <a:pt x="936625" y="262255"/>
                  </a:lnTo>
                  <a:lnTo>
                    <a:pt x="919505" y="220980"/>
                  </a:lnTo>
                  <a:lnTo>
                    <a:pt x="896670" y="181610"/>
                  </a:lnTo>
                  <a:lnTo>
                    <a:pt x="868108" y="144780"/>
                  </a:lnTo>
                  <a:lnTo>
                    <a:pt x="833208" y="111125"/>
                  </a:lnTo>
                  <a:lnTo>
                    <a:pt x="793229" y="83185"/>
                  </a:lnTo>
                  <a:lnTo>
                    <a:pt x="750074" y="59690"/>
                  </a:lnTo>
                  <a:lnTo>
                    <a:pt x="704392" y="40640"/>
                  </a:lnTo>
                  <a:lnTo>
                    <a:pt x="656793" y="25400"/>
                  </a:lnTo>
                  <a:lnTo>
                    <a:pt x="608571" y="13335"/>
                  </a:lnTo>
                  <a:lnTo>
                    <a:pt x="561606" y="5080"/>
                  </a:lnTo>
                  <a:lnTo>
                    <a:pt x="514642" y="635"/>
                  </a:lnTo>
                  <a:lnTo>
                    <a:pt x="468325" y="0"/>
                  </a:lnTo>
                  <a:close/>
                </a:path>
              </a:pathLst>
            </a:custGeom>
            <a:solidFill>
              <a:srgbClr val="F8E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5611" y="4117847"/>
              <a:ext cx="285115" cy="413384"/>
            </a:xfrm>
            <a:custGeom>
              <a:avLst/>
              <a:gdLst/>
              <a:ahLst/>
              <a:cxnLst/>
              <a:rect l="l" t="t" r="r" b="b"/>
              <a:pathLst>
                <a:path w="285115" h="413385">
                  <a:moveTo>
                    <a:pt x="111074" y="0"/>
                  </a:moveTo>
                  <a:lnTo>
                    <a:pt x="49504" y="23494"/>
                  </a:lnTo>
                  <a:lnTo>
                    <a:pt x="7619" y="70357"/>
                  </a:lnTo>
                  <a:lnTo>
                    <a:pt x="0" y="97027"/>
                  </a:lnTo>
                  <a:lnTo>
                    <a:pt x="5714" y="121792"/>
                  </a:lnTo>
                  <a:lnTo>
                    <a:pt x="26657" y="143382"/>
                  </a:lnTo>
                  <a:lnTo>
                    <a:pt x="51409" y="148462"/>
                  </a:lnTo>
                  <a:lnTo>
                    <a:pt x="71094" y="136398"/>
                  </a:lnTo>
                  <a:lnTo>
                    <a:pt x="77431" y="116712"/>
                  </a:lnTo>
                  <a:lnTo>
                    <a:pt x="64744" y="98298"/>
                  </a:lnTo>
                  <a:lnTo>
                    <a:pt x="65379" y="88773"/>
                  </a:lnTo>
                  <a:lnTo>
                    <a:pt x="79336" y="74167"/>
                  </a:lnTo>
                  <a:lnTo>
                    <a:pt x="96481" y="61594"/>
                  </a:lnTo>
                  <a:lnTo>
                    <a:pt x="108534" y="55879"/>
                  </a:lnTo>
                  <a:lnTo>
                    <a:pt x="119329" y="57150"/>
                  </a:lnTo>
                  <a:lnTo>
                    <a:pt x="127584" y="61594"/>
                  </a:lnTo>
                  <a:lnTo>
                    <a:pt x="133286" y="69087"/>
                  </a:lnTo>
                  <a:lnTo>
                    <a:pt x="137731" y="77977"/>
                  </a:lnTo>
                  <a:lnTo>
                    <a:pt x="142176" y="102742"/>
                  </a:lnTo>
                  <a:lnTo>
                    <a:pt x="139636" y="128142"/>
                  </a:lnTo>
                  <a:lnTo>
                    <a:pt x="123774" y="177037"/>
                  </a:lnTo>
                  <a:lnTo>
                    <a:pt x="101549" y="226440"/>
                  </a:lnTo>
                  <a:lnTo>
                    <a:pt x="75526" y="275970"/>
                  </a:lnTo>
                  <a:lnTo>
                    <a:pt x="46329" y="322960"/>
                  </a:lnTo>
                  <a:lnTo>
                    <a:pt x="13334" y="367283"/>
                  </a:lnTo>
                  <a:lnTo>
                    <a:pt x="6984" y="383794"/>
                  </a:lnTo>
                  <a:lnTo>
                    <a:pt x="11429" y="399033"/>
                  </a:lnTo>
                  <a:lnTo>
                    <a:pt x="24117" y="409828"/>
                  </a:lnTo>
                  <a:lnTo>
                    <a:pt x="42532" y="413003"/>
                  </a:lnTo>
                  <a:lnTo>
                    <a:pt x="151066" y="406653"/>
                  </a:lnTo>
                  <a:lnTo>
                    <a:pt x="205016" y="404749"/>
                  </a:lnTo>
                  <a:lnTo>
                    <a:pt x="259600" y="403478"/>
                  </a:lnTo>
                  <a:lnTo>
                    <a:pt x="280543" y="393953"/>
                  </a:lnTo>
                  <a:lnTo>
                    <a:pt x="284988" y="374903"/>
                  </a:lnTo>
                  <a:lnTo>
                    <a:pt x="274193" y="355219"/>
                  </a:lnTo>
                  <a:lnTo>
                    <a:pt x="250075" y="346963"/>
                  </a:lnTo>
                  <a:lnTo>
                    <a:pt x="212636" y="347599"/>
                  </a:lnTo>
                  <a:lnTo>
                    <a:pt x="174548" y="348869"/>
                  </a:lnTo>
                  <a:lnTo>
                    <a:pt x="99656" y="352678"/>
                  </a:lnTo>
                  <a:lnTo>
                    <a:pt x="136461" y="290575"/>
                  </a:lnTo>
                  <a:lnTo>
                    <a:pt x="169468" y="225806"/>
                  </a:lnTo>
                  <a:lnTo>
                    <a:pt x="187871" y="184657"/>
                  </a:lnTo>
                  <a:lnTo>
                    <a:pt x="201206" y="140207"/>
                  </a:lnTo>
                  <a:lnTo>
                    <a:pt x="204381" y="95123"/>
                  </a:lnTo>
                  <a:lnTo>
                    <a:pt x="193586" y="51435"/>
                  </a:lnTo>
                  <a:lnTo>
                    <a:pt x="171373" y="19685"/>
                  </a:lnTo>
                  <a:lnTo>
                    <a:pt x="142811" y="3175"/>
                  </a:lnTo>
                  <a:lnTo>
                    <a:pt x="111074" y="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42900" y="5538215"/>
            <a:ext cx="1013460" cy="967740"/>
            <a:chOff x="342900" y="5538215"/>
            <a:chExt cx="1013460" cy="967740"/>
          </a:xfrm>
        </p:grpSpPr>
        <p:sp>
          <p:nvSpPr>
            <p:cNvPr id="18" name="object 18"/>
            <p:cNvSpPr/>
            <p:nvPr/>
          </p:nvSpPr>
          <p:spPr>
            <a:xfrm>
              <a:off x="385572" y="5577839"/>
              <a:ext cx="970915" cy="928369"/>
            </a:xfrm>
            <a:custGeom>
              <a:avLst/>
              <a:gdLst/>
              <a:ahLst/>
              <a:cxnLst/>
              <a:rect l="l" t="t" r="r" b="b"/>
              <a:pathLst>
                <a:path w="970915" h="928370">
                  <a:moveTo>
                    <a:pt x="970788" y="450469"/>
                  </a:moveTo>
                  <a:lnTo>
                    <a:pt x="967613" y="404114"/>
                  </a:lnTo>
                  <a:lnTo>
                    <a:pt x="959358" y="357759"/>
                  </a:lnTo>
                  <a:lnTo>
                    <a:pt x="949198" y="318833"/>
                  </a:lnTo>
                  <a:lnTo>
                    <a:pt x="949198" y="450469"/>
                  </a:lnTo>
                  <a:lnTo>
                    <a:pt x="947293" y="497332"/>
                  </a:lnTo>
                  <a:lnTo>
                    <a:pt x="939673" y="543687"/>
                  </a:lnTo>
                  <a:lnTo>
                    <a:pt x="926338" y="588137"/>
                  </a:lnTo>
                  <a:lnTo>
                    <a:pt x="907161" y="631190"/>
                  </a:lnTo>
                  <a:lnTo>
                    <a:pt x="883056" y="672452"/>
                  </a:lnTo>
                  <a:lnTo>
                    <a:pt x="853808" y="711149"/>
                  </a:lnTo>
                  <a:lnTo>
                    <a:pt x="819480" y="747318"/>
                  </a:lnTo>
                  <a:lnTo>
                    <a:pt x="780694" y="780300"/>
                  </a:lnTo>
                  <a:lnTo>
                    <a:pt x="738746" y="810120"/>
                  </a:lnTo>
                  <a:lnTo>
                    <a:pt x="694232" y="836129"/>
                  </a:lnTo>
                  <a:lnTo>
                    <a:pt x="647827" y="858329"/>
                  </a:lnTo>
                  <a:lnTo>
                    <a:pt x="599516" y="876731"/>
                  </a:lnTo>
                  <a:lnTo>
                    <a:pt x="549287" y="890689"/>
                  </a:lnTo>
                  <a:lnTo>
                    <a:pt x="497789" y="900836"/>
                  </a:lnTo>
                  <a:lnTo>
                    <a:pt x="445643" y="905916"/>
                  </a:lnTo>
                  <a:lnTo>
                    <a:pt x="395439" y="904646"/>
                  </a:lnTo>
                  <a:lnTo>
                    <a:pt x="346481" y="897661"/>
                  </a:lnTo>
                  <a:lnTo>
                    <a:pt x="299440" y="885609"/>
                  </a:lnTo>
                  <a:lnTo>
                    <a:pt x="254939" y="868489"/>
                  </a:lnTo>
                  <a:lnTo>
                    <a:pt x="212979" y="845642"/>
                  </a:lnTo>
                  <a:lnTo>
                    <a:pt x="174193" y="818362"/>
                  </a:lnTo>
                  <a:lnTo>
                    <a:pt x="139230" y="786015"/>
                  </a:lnTo>
                  <a:lnTo>
                    <a:pt x="108077" y="749223"/>
                  </a:lnTo>
                  <a:lnTo>
                    <a:pt x="80733" y="707986"/>
                  </a:lnTo>
                  <a:lnTo>
                    <a:pt x="59118" y="665480"/>
                  </a:lnTo>
                  <a:lnTo>
                    <a:pt x="42595" y="621030"/>
                  </a:lnTo>
                  <a:lnTo>
                    <a:pt x="31153" y="575437"/>
                  </a:lnTo>
                  <a:lnTo>
                    <a:pt x="24155" y="528447"/>
                  </a:lnTo>
                  <a:lnTo>
                    <a:pt x="22250" y="482092"/>
                  </a:lnTo>
                  <a:lnTo>
                    <a:pt x="25425" y="435864"/>
                  </a:lnTo>
                  <a:lnTo>
                    <a:pt x="33693" y="390779"/>
                  </a:lnTo>
                  <a:lnTo>
                    <a:pt x="47040" y="346329"/>
                  </a:lnTo>
                  <a:lnTo>
                    <a:pt x="69926" y="295021"/>
                  </a:lnTo>
                  <a:lnTo>
                    <a:pt x="99174" y="246761"/>
                  </a:lnTo>
                  <a:lnTo>
                    <a:pt x="128422" y="208661"/>
                  </a:lnTo>
                  <a:lnTo>
                    <a:pt x="160845" y="173863"/>
                  </a:lnTo>
                  <a:lnTo>
                    <a:pt x="196443" y="142748"/>
                  </a:lnTo>
                  <a:lnTo>
                    <a:pt x="234594" y="114808"/>
                  </a:lnTo>
                  <a:lnTo>
                    <a:pt x="276555" y="90678"/>
                  </a:lnTo>
                  <a:lnTo>
                    <a:pt x="320421" y="69723"/>
                  </a:lnTo>
                  <a:lnTo>
                    <a:pt x="368096" y="52705"/>
                  </a:lnTo>
                  <a:lnTo>
                    <a:pt x="417690" y="39370"/>
                  </a:lnTo>
                  <a:lnTo>
                    <a:pt x="470458" y="29210"/>
                  </a:lnTo>
                  <a:lnTo>
                    <a:pt x="525132" y="23495"/>
                  </a:lnTo>
                  <a:lnTo>
                    <a:pt x="535305" y="22225"/>
                  </a:lnTo>
                  <a:lnTo>
                    <a:pt x="544842" y="22225"/>
                  </a:lnTo>
                  <a:lnTo>
                    <a:pt x="554367" y="21590"/>
                  </a:lnTo>
                  <a:lnTo>
                    <a:pt x="563905" y="21590"/>
                  </a:lnTo>
                  <a:lnTo>
                    <a:pt x="603961" y="23495"/>
                  </a:lnTo>
                  <a:lnTo>
                    <a:pt x="708228" y="49530"/>
                  </a:lnTo>
                  <a:lnTo>
                    <a:pt x="743826" y="67818"/>
                  </a:lnTo>
                  <a:lnTo>
                    <a:pt x="777519" y="91948"/>
                  </a:lnTo>
                  <a:lnTo>
                    <a:pt x="809307" y="121158"/>
                  </a:lnTo>
                  <a:lnTo>
                    <a:pt x="839190" y="154178"/>
                  </a:lnTo>
                  <a:lnTo>
                    <a:pt x="870343" y="199136"/>
                  </a:lnTo>
                  <a:lnTo>
                    <a:pt x="897001" y="246761"/>
                  </a:lnTo>
                  <a:lnTo>
                    <a:pt x="918718" y="296291"/>
                  </a:lnTo>
                  <a:lnTo>
                    <a:pt x="934593" y="346964"/>
                  </a:lnTo>
                  <a:lnTo>
                    <a:pt x="944753" y="399034"/>
                  </a:lnTo>
                  <a:lnTo>
                    <a:pt x="949198" y="450469"/>
                  </a:lnTo>
                  <a:lnTo>
                    <a:pt x="949198" y="318833"/>
                  </a:lnTo>
                  <a:lnTo>
                    <a:pt x="930148" y="266446"/>
                  </a:lnTo>
                  <a:lnTo>
                    <a:pt x="909701" y="222631"/>
                  </a:lnTo>
                  <a:lnTo>
                    <a:pt x="884936" y="180213"/>
                  </a:lnTo>
                  <a:lnTo>
                    <a:pt x="856348" y="140843"/>
                  </a:lnTo>
                  <a:lnTo>
                    <a:pt x="825207" y="105283"/>
                  </a:lnTo>
                  <a:lnTo>
                    <a:pt x="791502" y="74803"/>
                  </a:lnTo>
                  <a:lnTo>
                    <a:pt x="755269" y="49530"/>
                  </a:lnTo>
                  <a:lnTo>
                    <a:pt x="717130" y="29210"/>
                  </a:lnTo>
                  <a:lnTo>
                    <a:pt x="674535" y="13970"/>
                  </a:lnTo>
                  <a:lnTo>
                    <a:pt x="628116" y="3810"/>
                  </a:lnTo>
                  <a:lnTo>
                    <a:pt x="577900" y="0"/>
                  </a:lnTo>
                  <a:lnTo>
                    <a:pt x="523227" y="1270"/>
                  </a:lnTo>
                  <a:lnTo>
                    <a:pt x="471728" y="6985"/>
                  </a:lnTo>
                  <a:lnTo>
                    <a:pt x="422135" y="15875"/>
                  </a:lnTo>
                  <a:lnTo>
                    <a:pt x="374459" y="27305"/>
                  </a:lnTo>
                  <a:lnTo>
                    <a:pt x="328676" y="42545"/>
                  </a:lnTo>
                  <a:lnTo>
                    <a:pt x="286092" y="60960"/>
                  </a:lnTo>
                  <a:lnTo>
                    <a:pt x="245402" y="82423"/>
                  </a:lnTo>
                  <a:lnTo>
                    <a:pt x="207251" y="106553"/>
                  </a:lnTo>
                  <a:lnTo>
                    <a:pt x="171653" y="134493"/>
                  </a:lnTo>
                  <a:lnTo>
                    <a:pt x="138595" y="164973"/>
                  </a:lnTo>
                  <a:lnTo>
                    <a:pt x="108712" y="197993"/>
                  </a:lnTo>
                  <a:lnTo>
                    <a:pt x="81368" y="234061"/>
                  </a:lnTo>
                  <a:lnTo>
                    <a:pt x="50228" y="284861"/>
                  </a:lnTo>
                  <a:lnTo>
                    <a:pt x="26695" y="338709"/>
                  </a:lnTo>
                  <a:lnTo>
                    <a:pt x="12712" y="385064"/>
                  </a:lnTo>
                  <a:lnTo>
                    <a:pt x="3810" y="433324"/>
                  </a:lnTo>
                  <a:lnTo>
                    <a:pt x="0" y="481457"/>
                  </a:lnTo>
                  <a:lnTo>
                    <a:pt x="1905" y="530352"/>
                  </a:lnTo>
                  <a:lnTo>
                    <a:pt x="9537" y="579247"/>
                  </a:lnTo>
                  <a:lnTo>
                    <a:pt x="21602" y="627380"/>
                  </a:lnTo>
                  <a:lnTo>
                    <a:pt x="38785" y="673722"/>
                  </a:lnTo>
                  <a:lnTo>
                    <a:pt x="61671" y="718769"/>
                  </a:lnTo>
                  <a:lnTo>
                    <a:pt x="89001" y="761276"/>
                  </a:lnTo>
                  <a:lnTo>
                    <a:pt x="120789" y="798703"/>
                  </a:lnTo>
                  <a:lnTo>
                    <a:pt x="156400" y="832319"/>
                  </a:lnTo>
                  <a:lnTo>
                    <a:pt x="195173" y="860869"/>
                  </a:lnTo>
                  <a:lnTo>
                    <a:pt x="237134" y="884339"/>
                  </a:lnTo>
                  <a:lnTo>
                    <a:pt x="282270" y="903376"/>
                  </a:lnTo>
                  <a:lnTo>
                    <a:pt x="329323" y="916698"/>
                  </a:lnTo>
                  <a:lnTo>
                    <a:pt x="378269" y="924941"/>
                  </a:lnTo>
                  <a:lnTo>
                    <a:pt x="429133" y="928116"/>
                  </a:lnTo>
                  <a:lnTo>
                    <a:pt x="465366" y="926846"/>
                  </a:lnTo>
                  <a:lnTo>
                    <a:pt x="554367" y="912253"/>
                  </a:lnTo>
                  <a:lnTo>
                    <a:pt x="656729" y="878636"/>
                  </a:lnTo>
                  <a:lnTo>
                    <a:pt x="705040" y="855802"/>
                  </a:lnTo>
                  <a:lnTo>
                    <a:pt x="750824" y="828522"/>
                  </a:lnTo>
                  <a:lnTo>
                    <a:pt x="794054" y="798068"/>
                  </a:lnTo>
                  <a:lnTo>
                    <a:pt x="834097" y="763168"/>
                  </a:lnTo>
                  <a:lnTo>
                    <a:pt x="870343" y="725106"/>
                  </a:lnTo>
                  <a:lnTo>
                    <a:pt x="901446" y="684504"/>
                  </a:lnTo>
                  <a:lnTo>
                    <a:pt x="926973" y="641350"/>
                  </a:lnTo>
                  <a:lnTo>
                    <a:pt x="946658" y="595757"/>
                  </a:lnTo>
                  <a:lnTo>
                    <a:pt x="961263" y="548132"/>
                  </a:lnTo>
                  <a:lnTo>
                    <a:pt x="968883" y="499872"/>
                  </a:lnTo>
                  <a:lnTo>
                    <a:pt x="970788" y="450469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900" y="5538215"/>
              <a:ext cx="967740" cy="911860"/>
            </a:xfrm>
            <a:custGeom>
              <a:avLst/>
              <a:gdLst/>
              <a:ahLst/>
              <a:cxnLst/>
              <a:rect l="l" t="t" r="r" b="b"/>
              <a:pathLst>
                <a:path w="967740" h="911860">
                  <a:moveTo>
                    <a:pt x="468325" y="0"/>
                  </a:moveTo>
                  <a:lnTo>
                    <a:pt x="422630" y="3174"/>
                  </a:lnTo>
                  <a:lnTo>
                    <a:pt x="377570" y="10159"/>
                  </a:lnTo>
                  <a:lnTo>
                    <a:pt x="333794" y="20954"/>
                  </a:lnTo>
                  <a:lnTo>
                    <a:pt x="290639" y="36194"/>
                  </a:lnTo>
                  <a:lnTo>
                    <a:pt x="249389" y="55244"/>
                  </a:lnTo>
                  <a:lnTo>
                    <a:pt x="208775" y="78739"/>
                  </a:lnTo>
                  <a:lnTo>
                    <a:pt x="168795" y="106679"/>
                  </a:lnTo>
                  <a:lnTo>
                    <a:pt x="132626" y="139064"/>
                  </a:lnTo>
                  <a:lnTo>
                    <a:pt x="99631" y="174624"/>
                  </a:lnTo>
                  <a:lnTo>
                    <a:pt x="71069" y="212724"/>
                  </a:lnTo>
                  <a:lnTo>
                    <a:pt x="46964" y="253999"/>
                  </a:lnTo>
                  <a:lnTo>
                    <a:pt x="27292" y="297814"/>
                  </a:lnTo>
                  <a:lnTo>
                    <a:pt x="12687" y="343534"/>
                  </a:lnTo>
                  <a:lnTo>
                    <a:pt x="3810" y="391794"/>
                  </a:lnTo>
                  <a:lnTo>
                    <a:pt x="0" y="456564"/>
                  </a:lnTo>
                  <a:lnTo>
                    <a:pt x="0" y="513841"/>
                  </a:lnTo>
                  <a:lnTo>
                    <a:pt x="5714" y="562736"/>
                  </a:lnTo>
                  <a:lnTo>
                    <a:pt x="17132" y="610361"/>
                  </a:lnTo>
                  <a:lnTo>
                    <a:pt x="34899" y="657351"/>
                  </a:lnTo>
                  <a:lnTo>
                    <a:pt x="55841" y="698601"/>
                  </a:lnTo>
                  <a:lnTo>
                    <a:pt x="82499" y="736701"/>
                  </a:lnTo>
                  <a:lnTo>
                    <a:pt x="112953" y="771626"/>
                  </a:lnTo>
                  <a:lnTo>
                    <a:pt x="147853" y="802754"/>
                  </a:lnTo>
                  <a:lnTo>
                    <a:pt x="185928" y="830694"/>
                  </a:lnTo>
                  <a:lnTo>
                    <a:pt x="227177" y="854189"/>
                  </a:lnTo>
                  <a:lnTo>
                    <a:pt x="270967" y="873874"/>
                  </a:lnTo>
                  <a:lnTo>
                    <a:pt x="317296" y="889126"/>
                  </a:lnTo>
                  <a:lnTo>
                    <a:pt x="370598" y="901191"/>
                  </a:lnTo>
                  <a:lnTo>
                    <a:pt x="424535" y="908811"/>
                  </a:lnTo>
                  <a:lnTo>
                    <a:pt x="478472" y="911351"/>
                  </a:lnTo>
                  <a:lnTo>
                    <a:pt x="531787" y="909446"/>
                  </a:lnTo>
                  <a:lnTo>
                    <a:pt x="584454" y="902461"/>
                  </a:lnTo>
                  <a:lnTo>
                    <a:pt x="635850" y="891666"/>
                  </a:lnTo>
                  <a:lnTo>
                    <a:pt x="684720" y="875791"/>
                  </a:lnTo>
                  <a:lnTo>
                    <a:pt x="732942" y="855459"/>
                  </a:lnTo>
                  <a:lnTo>
                    <a:pt x="777366" y="829424"/>
                  </a:lnTo>
                  <a:lnTo>
                    <a:pt x="817981" y="799579"/>
                  </a:lnTo>
                  <a:lnTo>
                    <a:pt x="853516" y="765276"/>
                  </a:lnTo>
                  <a:lnTo>
                    <a:pt x="884605" y="727176"/>
                  </a:lnTo>
                  <a:lnTo>
                    <a:pt x="910628" y="685291"/>
                  </a:lnTo>
                  <a:lnTo>
                    <a:pt x="932180" y="640206"/>
                  </a:lnTo>
                  <a:lnTo>
                    <a:pt x="947419" y="595121"/>
                  </a:lnTo>
                  <a:lnTo>
                    <a:pt x="958215" y="548766"/>
                  </a:lnTo>
                  <a:lnTo>
                    <a:pt x="965200" y="500506"/>
                  </a:lnTo>
                  <a:lnTo>
                    <a:pt x="967740" y="451484"/>
                  </a:lnTo>
                  <a:lnTo>
                    <a:pt x="965835" y="401954"/>
                  </a:lnTo>
                  <a:lnTo>
                    <a:pt x="960119" y="353059"/>
                  </a:lnTo>
                  <a:lnTo>
                    <a:pt x="949960" y="304799"/>
                  </a:lnTo>
                  <a:lnTo>
                    <a:pt x="937260" y="262254"/>
                  </a:lnTo>
                  <a:lnTo>
                    <a:pt x="919505" y="220979"/>
                  </a:lnTo>
                  <a:lnTo>
                    <a:pt x="896670" y="181609"/>
                  </a:lnTo>
                  <a:lnTo>
                    <a:pt x="868108" y="144779"/>
                  </a:lnTo>
                  <a:lnTo>
                    <a:pt x="833208" y="111124"/>
                  </a:lnTo>
                  <a:lnTo>
                    <a:pt x="793229" y="83184"/>
                  </a:lnTo>
                  <a:lnTo>
                    <a:pt x="750074" y="59689"/>
                  </a:lnTo>
                  <a:lnTo>
                    <a:pt x="704392" y="41274"/>
                  </a:lnTo>
                  <a:lnTo>
                    <a:pt x="656793" y="25399"/>
                  </a:lnTo>
                  <a:lnTo>
                    <a:pt x="609206" y="13969"/>
                  </a:lnTo>
                  <a:lnTo>
                    <a:pt x="561606" y="5714"/>
                  </a:lnTo>
                  <a:lnTo>
                    <a:pt x="514642" y="634"/>
                  </a:lnTo>
                  <a:lnTo>
                    <a:pt x="468325" y="0"/>
                  </a:lnTo>
                  <a:close/>
                </a:path>
              </a:pathLst>
            </a:custGeom>
            <a:solidFill>
              <a:srgbClr val="F8E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420" y="5791199"/>
              <a:ext cx="311150" cy="463550"/>
            </a:xfrm>
            <a:custGeom>
              <a:avLst/>
              <a:gdLst/>
              <a:ahLst/>
              <a:cxnLst/>
              <a:rect l="l" t="t" r="r" b="b"/>
              <a:pathLst>
                <a:path w="311150" h="463550">
                  <a:moveTo>
                    <a:pt x="137045" y="0"/>
                  </a:moveTo>
                  <a:lnTo>
                    <a:pt x="95173" y="635"/>
                  </a:lnTo>
                  <a:lnTo>
                    <a:pt x="53936" y="11430"/>
                  </a:lnTo>
                  <a:lnTo>
                    <a:pt x="15862" y="27305"/>
                  </a:lnTo>
                  <a:lnTo>
                    <a:pt x="0" y="44957"/>
                  </a:lnTo>
                  <a:lnTo>
                    <a:pt x="1904" y="66548"/>
                  </a:lnTo>
                  <a:lnTo>
                    <a:pt x="17132" y="81152"/>
                  </a:lnTo>
                  <a:lnTo>
                    <a:pt x="40601" y="79248"/>
                  </a:lnTo>
                  <a:lnTo>
                    <a:pt x="65354" y="67818"/>
                  </a:lnTo>
                  <a:lnTo>
                    <a:pt x="100253" y="56387"/>
                  </a:lnTo>
                  <a:lnTo>
                    <a:pt x="130708" y="55752"/>
                  </a:lnTo>
                  <a:lnTo>
                    <a:pt x="144665" y="76707"/>
                  </a:lnTo>
                  <a:lnTo>
                    <a:pt x="123723" y="112775"/>
                  </a:lnTo>
                  <a:lnTo>
                    <a:pt x="91363" y="145161"/>
                  </a:lnTo>
                  <a:lnTo>
                    <a:pt x="78676" y="155956"/>
                  </a:lnTo>
                  <a:lnTo>
                    <a:pt x="65354" y="165353"/>
                  </a:lnTo>
                  <a:lnTo>
                    <a:pt x="53936" y="183134"/>
                  </a:lnTo>
                  <a:lnTo>
                    <a:pt x="58369" y="202184"/>
                  </a:lnTo>
                  <a:lnTo>
                    <a:pt x="74231" y="214884"/>
                  </a:lnTo>
                  <a:lnTo>
                    <a:pt x="97078" y="214249"/>
                  </a:lnTo>
                  <a:lnTo>
                    <a:pt x="144030" y="206628"/>
                  </a:lnTo>
                  <a:lnTo>
                    <a:pt x="186537" y="216153"/>
                  </a:lnTo>
                  <a:lnTo>
                    <a:pt x="221437" y="239522"/>
                  </a:lnTo>
                  <a:lnTo>
                    <a:pt x="243636" y="274447"/>
                  </a:lnTo>
                  <a:lnTo>
                    <a:pt x="248081" y="317500"/>
                  </a:lnTo>
                  <a:lnTo>
                    <a:pt x="233489" y="353694"/>
                  </a:lnTo>
                  <a:lnTo>
                    <a:pt x="203034" y="384683"/>
                  </a:lnTo>
                  <a:lnTo>
                    <a:pt x="163690" y="405638"/>
                  </a:lnTo>
                  <a:lnTo>
                    <a:pt x="121183" y="409447"/>
                  </a:lnTo>
                  <a:lnTo>
                    <a:pt x="81851" y="390397"/>
                  </a:lnTo>
                  <a:lnTo>
                    <a:pt x="58369" y="381508"/>
                  </a:lnTo>
                  <a:lnTo>
                    <a:pt x="36169" y="388493"/>
                  </a:lnTo>
                  <a:lnTo>
                    <a:pt x="24104" y="405638"/>
                  </a:lnTo>
                  <a:lnTo>
                    <a:pt x="32359" y="425322"/>
                  </a:lnTo>
                  <a:lnTo>
                    <a:pt x="70421" y="450621"/>
                  </a:lnTo>
                  <a:lnTo>
                    <a:pt x="111671" y="462661"/>
                  </a:lnTo>
                  <a:lnTo>
                    <a:pt x="154813" y="463296"/>
                  </a:lnTo>
                  <a:lnTo>
                    <a:pt x="197319" y="453148"/>
                  </a:lnTo>
                  <a:lnTo>
                    <a:pt x="236029" y="433450"/>
                  </a:lnTo>
                  <a:lnTo>
                    <a:pt x="269024" y="406908"/>
                  </a:lnTo>
                  <a:lnTo>
                    <a:pt x="294398" y="372618"/>
                  </a:lnTo>
                  <a:lnTo>
                    <a:pt x="308991" y="334009"/>
                  </a:lnTo>
                  <a:lnTo>
                    <a:pt x="310895" y="290322"/>
                  </a:lnTo>
                  <a:lnTo>
                    <a:pt x="300748" y="250316"/>
                  </a:lnTo>
                  <a:lnTo>
                    <a:pt x="279806" y="215519"/>
                  </a:lnTo>
                  <a:lnTo>
                    <a:pt x="249986" y="186309"/>
                  </a:lnTo>
                  <a:lnTo>
                    <a:pt x="212547" y="164846"/>
                  </a:lnTo>
                  <a:lnTo>
                    <a:pt x="170675" y="152781"/>
                  </a:lnTo>
                  <a:lnTo>
                    <a:pt x="190982" y="126746"/>
                  </a:lnTo>
                  <a:lnTo>
                    <a:pt x="204304" y="100075"/>
                  </a:lnTo>
                  <a:lnTo>
                    <a:pt x="208749" y="72262"/>
                  </a:lnTo>
                  <a:lnTo>
                    <a:pt x="201129" y="44957"/>
                  </a:lnTo>
                  <a:lnTo>
                    <a:pt x="173215" y="13335"/>
                  </a:lnTo>
                  <a:lnTo>
                    <a:pt x="137045" y="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974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9594" y="929157"/>
            <a:ext cx="492125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800"/>
              </a:lnSpc>
              <a:spcBef>
                <a:spcPts val="100"/>
              </a:spcBef>
            </a:pPr>
            <a:r>
              <a:rPr sz="2200" spc="160" dirty="0"/>
              <a:t>“ 乙型肝炎是一种复杂的病毒， 了</a:t>
            </a:r>
            <a:r>
              <a:rPr sz="2200" spc="335" dirty="0"/>
              <a:t>解对它的常见误解非常重要。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4879594" y="2199792"/>
            <a:ext cx="5132070" cy="217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800"/>
              </a:lnSpc>
              <a:spcBef>
                <a:spcPts val="100"/>
              </a:spcBef>
            </a:pPr>
            <a:r>
              <a:rPr sz="2200" spc="330" dirty="0">
                <a:solidFill>
                  <a:srgbClr val="082C6C"/>
                </a:solidFill>
                <a:latin typeface="SimSun"/>
                <a:cs typeface="SimSun"/>
              </a:rPr>
              <a:t>一。 大多数人没有乙型肝炎症状。</a:t>
            </a:r>
            <a:r>
              <a:rPr sz="2200" spc="450" dirty="0">
                <a:solidFill>
                  <a:srgbClr val="082C6C"/>
                </a:solidFill>
                <a:latin typeface="SimSun"/>
                <a:cs typeface="SimSun"/>
              </a:rPr>
              <a:t>检测是知道若您被感染的唯一方法</a:t>
            </a:r>
            <a:endParaRPr sz="22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200" spc="-50" dirty="0">
                <a:solidFill>
                  <a:srgbClr val="082C6C"/>
                </a:solidFill>
                <a:latin typeface="SimSun"/>
                <a:cs typeface="SimSun"/>
              </a:rPr>
              <a:t>。</a:t>
            </a:r>
            <a:endParaRPr sz="22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2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200" spc="220" dirty="0">
                <a:solidFill>
                  <a:srgbClr val="082C6C"/>
                </a:solidFill>
                <a:latin typeface="SimSun"/>
                <a:cs typeface="SimSun"/>
              </a:rPr>
              <a:t>二。 大多数人在婴儿或儿童时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9594" y="4454778"/>
            <a:ext cx="2280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310" dirty="0">
                <a:solidFill>
                  <a:srgbClr val="082C6C"/>
                </a:solidFill>
                <a:latin typeface="SimSun"/>
                <a:cs typeface="SimSun"/>
              </a:rPr>
              <a:t>感染乙型肝炎。</a:t>
            </a:r>
            <a:endParaRPr sz="22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9594" y="5182895"/>
            <a:ext cx="4822190" cy="135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2000"/>
              </a:lnSpc>
              <a:spcBef>
                <a:spcPts val="95"/>
              </a:spcBef>
            </a:pPr>
            <a:r>
              <a:rPr sz="2200" spc="355" dirty="0">
                <a:solidFill>
                  <a:srgbClr val="082C6C"/>
                </a:solidFill>
                <a:latin typeface="SimSun"/>
                <a:cs typeface="SimSun"/>
              </a:rPr>
              <a:t>三。 乙型肝炎有可用有效的治疗</a:t>
            </a:r>
            <a:r>
              <a:rPr sz="2200" spc="265" dirty="0">
                <a:solidFill>
                  <a:srgbClr val="082C6C"/>
                </a:solidFill>
                <a:latin typeface="SimSun"/>
                <a:cs typeface="SimSun"/>
              </a:rPr>
              <a:t>方法， 可以保持人的健康， 并帮</a:t>
            </a:r>
            <a:r>
              <a:rPr sz="2200" spc="465" dirty="0">
                <a:solidFill>
                  <a:srgbClr val="082C6C"/>
                </a:solidFill>
                <a:latin typeface="SimSun"/>
                <a:cs typeface="SimSun"/>
              </a:rPr>
              <a:t>助预防肝损伤和肝癌。”</a:t>
            </a:r>
            <a:endParaRPr sz="220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1876044"/>
            <a:ext cx="3637788" cy="25999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2584" y="2842260"/>
            <a:ext cx="1408430" cy="1408430"/>
            <a:chOff x="4672584" y="2842260"/>
            <a:chExt cx="1408430" cy="1408430"/>
          </a:xfrm>
        </p:grpSpPr>
        <p:sp>
          <p:nvSpPr>
            <p:cNvPr id="3" name="object 3"/>
            <p:cNvSpPr/>
            <p:nvPr/>
          </p:nvSpPr>
          <p:spPr>
            <a:xfrm>
              <a:off x="4672584" y="2842260"/>
              <a:ext cx="1408430" cy="1408430"/>
            </a:xfrm>
            <a:custGeom>
              <a:avLst/>
              <a:gdLst/>
              <a:ahLst/>
              <a:cxnLst/>
              <a:rect l="l" t="t" r="r" b="b"/>
              <a:pathLst>
                <a:path w="1408429" h="1408429">
                  <a:moveTo>
                    <a:pt x="703706" y="0"/>
                  </a:moveTo>
                  <a:lnTo>
                    <a:pt x="600837" y="7619"/>
                  </a:lnTo>
                  <a:lnTo>
                    <a:pt x="532891" y="20954"/>
                  </a:lnTo>
                  <a:lnTo>
                    <a:pt x="466851" y="41275"/>
                  </a:lnTo>
                  <a:lnTo>
                    <a:pt x="403351" y="67310"/>
                  </a:lnTo>
                  <a:lnTo>
                    <a:pt x="342391" y="100329"/>
                  </a:lnTo>
                  <a:lnTo>
                    <a:pt x="284606" y="138429"/>
                  </a:lnTo>
                  <a:lnTo>
                    <a:pt x="231139" y="182244"/>
                  </a:lnTo>
                  <a:lnTo>
                    <a:pt x="182244" y="231139"/>
                  </a:lnTo>
                  <a:lnTo>
                    <a:pt x="138429" y="284606"/>
                  </a:lnTo>
                  <a:lnTo>
                    <a:pt x="100329" y="342391"/>
                  </a:lnTo>
                  <a:lnTo>
                    <a:pt x="67310" y="402716"/>
                  </a:lnTo>
                  <a:lnTo>
                    <a:pt x="41275" y="466851"/>
                  </a:lnTo>
                  <a:lnTo>
                    <a:pt x="20954" y="532891"/>
                  </a:lnTo>
                  <a:lnTo>
                    <a:pt x="7619" y="600837"/>
                  </a:lnTo>
                  <a:lnTo>
                    <a:pt x="635" y="669416"/>
                  </a:lnTo>
                  <a:lnTo>
                    <a:pt x="0" y="703706"/>
                  </a:lnTo>
                  <a:lnTo>
                    <a:pt x="3175" y="773049"/>
                  </a:lnTo>
                  <a:lnTo>
                    <a:pt x="13335" y="841628"/>
                  </a:lnTo>
                  <a:lnTo>
                    <a:pt x="30479" y="908303"/>
                  </a:lnTo>
                  <a:lnTo>
                    <a:pt x="53339" y="973074"/>
                  </a:lnTo>
                  <a:lnTo>
                    <a:pt x="83185" y="1035938"/>
                  </a:lnTo>
                  <a:lnTo>
                    <a:pt x="118744" y="1094993"/>
                  </a:lnTo>
                  <a:lnTo>
                    <a:pt x="160019" y="1150239"/>
                  </a:lnTo>
                  <a:lnTo>
                    <a:pt x="206375" y="1201801"/>
                  </a:lnTo>
                  <a:lnTo>
                    <a:pt x="257301" y="1248155"/>
                  </a:lnTo>
                  <a:lnTo>
                    <a:pt x="313181" y="1289430"/>
                  </a:lnTo>
                  <a:lnTo>
                    <a:pt x="372237" y="1324990"/>
                  </a:lnTo>
                  <a:lnTo>
                    <a:pt x="434466" y="1354201"/>
                  </a:lnTo>
                  <a:lnTo>
                    <a:pt x="499871" y="1377695"/>
                  </a:lnTo>
                  <a:lnTo>
                    <a:pt x="566546" y="1394205"/>
                  </a:lnTo>
                  <a:lnTo>
                    <a:pt x="635126" y="1404365"/>
                  </a:lnTo>
                  <a:lnTo>
                    <a:pt x="703706" y="1408176"/>
                  </a:lnTo>
                  <a:lnTo>
                    <a:pt x="738758" y="1406905"/>
                  </a:lnTo>
                  <a:lnTo>
                    <a:pt x="807338" y="1400555"/>
                  </a:lnTo>
                  <a:lnTo>
                    <a:pt x="875283" y="1386586"/>
                  </a:lnTo>
                  <a:lnTo>
                    <a:pt x="941324" y="1366901"/>
                  </a:lnTo>
                  <a:lnTo>
                    <a:pt x="1004824" y="1340230"/>
                  </a:lnTo>
                  <a:lnTo>
                    <a:pt x="1065783" y="1307845"/>
                  </a:lnTo>
                  <a:lnTo>
                    <a:pt x="1123568" y="1269111"/>
                  </a:lnTo>
                  <a:lnTo>
                    <a:pt x="1176908" y="1225295"/>
                  </a:lnTo>
                  <a:lnTo>
                    <a:pt x="1225930" y="1177036"/>
                  </a:lnTo>
                  <a:lnTo>
                    <a:pt x="1269745" y="1123568"/>
                  </a:lnTo>
                  <a:lnTo>
                    <a:pt x="1307845" y="1065784"/>
                  </a:lnTo>
                  <a:lnTo>
                    <a:pt x="1340230" y="1004824"/>
                  </a:lnTo>
                  <a:lnTo>
                    <a:pt x="1366901" y="941324"/>
                  </a:lnTo>
                  <a:lnTo>
                    <a:pt x="1386586" y="875284"/>
                  </a:lnTo>
                  <a:lnTo>
                    <a:pt x="1400555" y="807338"/>
                  </a:lnTo>
                  <a:lnTo>
                    <a:pt x="1406905" y="738759"/>
                  </a:lnTo>
                  <a:lnTo>
                    <a:pt x="1408176" y="703706"/>
                  </a:lnTo>
                  <a:lnTo>
                    <a:pt x="1406905" y="669416"/>
                  </a:lnTo>
                  <a:lnTo>
                    <a:pt x="1400555" y="600837"/>
                  </a:lnTo>
                  <a:lnTo>
                    <a:pt x="1386586" y="532891"/>
                  </a:lnTo>
                  <a:lnTo>
                    <a:pt x="1366901" y="466851"/>
                  </a:lnTo>
                  <a:lnTo>
                    <a:pt x="1340230" y="402716"/>
                  </a:lnTo>
                  <a:lnTo>
                    <a:pt x="1307845" y="342391"/>
                  </a:lnTo>
                  <a:lnTo>
                    <a:pt x="1269745" y="284606"/>
                  </a:lnTo>
                  <a:lnTo>
                    <a:pt x="1225930" y="231139"/>
                  </a:lnTo>
                  <a:lnTo>
                    <a:pt x="1176908" y="182244"/>
                  </a:lnTo>
                  <a:lnTo>
                    <a:pt x="1123568" y="138429"/>
                  </a:lnTo>
                  <a:lnTo>
                    <a:pt x="1065783" y="100329"/>
                  </a:lnTo>
                  <a:lnTo>
                    <a:pt x="1004824" y="67310"/>
                  </a:lnTo>
                  <a:lnTo>
                    <a:pt x="941324" y="41275"/>
                  </a:lnTo>
                  <a:lnTo>
                    <a:pt x="875283" y="20954"/>
                  </a:lnTo>
                  <a:lnTo>
                    <a:pt x="807338" y="7619"/>
                  </a:lnTo>
                  <a:lnTo>
                    <a:pt x="738758" y="635"/>
                  </a:lnTo>
                  <a:lnTo>
                    <a:pt x="703706" y="0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07280" y="3076955"/>
              <a:ext cx="937260" cy="937260"/>
            </a:xfrm>
            <a:custGeom>
              <a:avLst/>
              <a:gdLst/>
              <a:ahLst/>
              <a:cxnLst/>
              <a:rect l="l" t="t" r="r" b="b"/>
              <a:pathLst>
                <a:path w="937260" h="937260">
                  <a:moveTo>
                    <a:pt x="350901" y="32385"/>
                  </a:moveTo>
                  <a:lnTo>
                    <a:pt x="345821" y="18415"/>
                  </a:lnTo>
                  <a:lnTo>
                    <a:pt x="335661" y="7620"/>
                  </a:lnTo>
                  <a:lnTo>
                    <a:pt x="322326" y="635"/>
                  </a:lnTo>
                  <a:lnTo>
                    <a:pt x="306451" y="0"/>
                  </a:lnTo>
                  <a:lnTo>
                    <a:pt x="292481" y="5080"/>
                  </a:lnTo>
                  <a:lnTo>
                    <a:pt x="281051" y="14605"/>
                  </a:lnTo>
                  <a:lnTo>
                    <a:pt x="274828" y="28575"/>
                  </a:lnTo>
                  <a:lnTo>
                    <a:pt x="271653" y="37465"/>
                  </a:lnTo>
                  <a:lnTo>
                    <a:pt x="262128" y="55880"/>
                  </a:lnTo>
                  <a:lnTo>
                    <a:pt x="214503" y="107188"/>
                  </a:lnTo>
                  <a:lnTo>
                    <a:pt x="171958" y="131318"/>
                  </a:lnTo>
                  <a:lnTo>
                    <a:pt x="114173" y="149098"/>
                  </a:lnTo>
                  <a:lnTo>
                    <a:pt x="38735" y="155448"/>
                  </a:lnTo>
                  <a:lnTo>
                    <a:pt x="23495" y="158623"/>
                  </a:lnTo>
                  <a:lnTo>
                    <a:pt x="11430" y="166878"/>
                  </a:lnTo>
                  <a:lnTo>
                    <a:pt x="2540" y="179578"/>
                  </a:lnTo>
                  <a:lnTo>
                    <a:pt x="0" y="194818"/>
                  </a:lnTo>
                  <a:lnTo>
                    <a:pt x="2540" y="210058"/>
                  </a:lnTo>
                  <a:lnTo>
                    <a:pt x="11430" y="222758"/>
                  </a:lnTo>
                  <a:lnTo>
                    <a:pt x="23495" y="231013"/>
                  </a:lnTo>
                  <a:lnTo>
                    <a:pt x="38735" y="234188"/>
                  </a:lnTo>
                  <a:lnTo>
                    <a:pt x="118618" y="227838"/>
                  </a:lnTo>
                  <a:lnTo>
                    <a:pt x="183388" y="211328"/>
                  </a:lnTo>
                  <a:lnTo>
                    <a:pt x="235458" y="187198"/>
                  </a:lnTo>
                  <a:lnTo>
                    <a:pt x="276098" y="158623"/>
                  </a:lnTo>
                  <a:lnTo>
                    <a:pt x="305816" y="128778"/>
                  </a:lnTo>
                  <a:lnTo>
                    <a:pt x="340106" y="74295"/>
                  </a:lnTo>
                  <a:lnTo>
                    <a:pt x="350901" y="32385"/>
                  </a:lnTo>
                  <a:close/>
                </a:path>
                <a:path w="937260" h="937260">
                  <a:moveTo>
                    <a:pt x="351536" y="409956"/>
                  </a:moveTo>
                  <a:lnTo>
                    <a:pt x="341376" y="348996"/>
                  </a:lnTo>
                  <a:lnTo>
                    <a:pt x="317881" y="307086"/>
                  </a:lnTo>
                  <a:lnTo>
                    <a:pt x="284861" y="279908"/>
                  </a:lnTo>
                  <a:lnTo>
                    <a:pt x="260223" y="272923"/>
                  </a:lnTo>
                  <a:lnTo>
                    <a:pt x="247523" y="272923"/>
                  </a:lnTo>
                  <a:lnTo>
                    <a:pt x="204978" y="291211"/>
                  </a:lnTo>
                  <a:lnTo>
                    <a:pt x="175768" y="326136"/>
                  </a:lnTo>
                  <a:lnTo>
                    <a:pt x="159893" y="369951"/>
                  </a:lnTo>
                  <a:lnTo>
                    <a:pt x="156083" y="409956"/>
                  </a:lnTo>
                  <a:lnTo>
                    <a:pt x="156718" y="430276"/>
                  </a:lnTo>
                  <a:lnTo>
                    <a:pt x="165608" y="470789"/>
                  </a:lnTo>
                  <a:lnTo>
                    <a:pt x="189103" y="512699"/>
                  </a:lnTo>
                  <a:lnTo>
                    <a:pt x="222123" y="539369"/>
                  </a:lnTo>
                  <a:lnTo>
                    <a:pt x="247523" y="546354"/>
                  </a:lnTo>
                  <a:lnTo>
                    <a:pt x="260223" y="546354"/>
                  </a:lnTo>
                  <a:lnTo>
                    <a:pt x="296926" y="533019"/>
                  </a:lnTo>
                  <a:lnTo>
                    <a:pt x="327406" y="499999"/>
                  </a:lnTo>
                  <a:lnTo>
                    <a:pt x="347091" y="449961"/>
                  </a:lnTo>
                  <a:lnTo>
                    <a:pt x="351536" y="409956"/>
                  </a:lnTo>
                  <a:close/>
                </a:path>
                <a:path w="937260" h="937260">
                  <a:moveTo>
                    <a:pt x="683387" y="919480"/>
                  </a:moveTo>
                  <a:lnTo>
                    <a:pt x="682752" y="913130"/>
                  </a:lnTo>
                  <a:lnTo>
                    <a:pt x="678307" y="904240"/>
                  </a:lnTo>
                  <a:lnTo>
                    <a:pt x="674497" y="898525"/>
                  </a:lnTo>
                  <a:lnTo>
                    <a:pt x="664972" y="883285"/>
                  </a:lnTo>
                  <a:lnTo>
                    <a:pt x="639064" y="855980"/>
                  </a:lnTo>
                  <a:lnTo>
                    <a:pt x="599694" y="829437"/>
                  </a:lnTo>
                  <a:lnTo>
                    <a:pt x="543179" y="809117"/>
                  </a:lnTo>
                  <a:lnTo>
                    <a:pt x="468249" y="800862"/>
                  </a:lnTo>
                  <a:lnTo>
                    <a:pt x="394081" y="809117"/>
                  </a:lnTo>
                  <a:lnTo>
                    <a:pt x="337566" y="829437"/>
                  </a:lnTo>
                  <a:lnTo>
                    <a:pt x="298196" y="855980"/>
                  </a:lnTo>
                  <a:lnTo>
                    <a:pt x="258318" y="904240"/>
                  </a:lnTo>
                  <a:lnTo>
                    <a:pt x="251968" y="921385"/>
                  </a:lnTo>
                  <a:lnTo>
                    <a:pt x="255778" y="929640"/>
                  </a:lnTo>
                  <a:lnTo>
                    <a:pt x="263398" y="934085"/>
                  </a:lnTo>
                  <a:lnTo>
                    <a:pt x="269113" y="936625"/>
                  </a:lnTo>
                  <a:lnTo>
                    <a:pt x="275463" y="937260"/>
                  </a:lnTo>
                  <a:lnTo>
                    <a:pt x="281051" y="935355"/>
                  </a:lnTo>
                  <a:lnTo>
                    <a:pt x="295021" y="926465"/>
                  </a:lnTo>
                  <a:lnTo>
                    <a:pt x="324231" y="915035"/>
                  </a:lnTo>
                  <a:lnTo>
                    <a:pt x="380111" y="903605"/>
                  </a:lnTo>
                  <a:lnTo>
                    <a:pt x="468249" y="898525"/>
                  </a:lnTo>
                  <a:lnTo>
                    <a:pt x="555879" y="903605"/>
                  </a:lnTo>
                  <a:lnTo>
                    <a:pt x="611759" y="914400"/>
                  </a:lnTo>
                  <a:lnTo>
                    <a:pt x="640969" y="926465"/>
                  </a:lnTo>
                  <a:lnTo>
                    <a:pt x="650494" y="932180"/>
                  </a:lnTo>
                  <a:lnTo>
                    <a:pt x="654177" y="935355"/>
                  </a:lnTo>
                  <a:lnTo>
                    <a:pt x="659257" y="937260"/>
                  </a:lnTo>
                  <a:lnTo>
                    <a:pt x="666877" y="937260"/>
                  </a:lnTo>
                  <a:lnTo>
                    <a:pt x="670687" y="936625"/>
                  </a:lnTo>
                  <a:lnTo>
                    <a:pt x="678307" y="930910"/>
                  </a:lnTo>
                  <a:lnTo>
                    <a:pt x="681482" y="925830"/>
                  </a:lnTo>
                  <a:lnTo>
                    <a:pt x="683387" y="919480"/>
                  </a:lnTo>
                  <a:close/>
                </a:path>
                <a:path w="937260" h="937260">
                  <a:moveTo>
                    <a:pt x="781177" y="409956"/>
                  </a:moveTo>
                  <a:lnTo>
                    <a:pt x="771017" y="348996"/>
                  </a:lnTo>
                  <a:lnTo>
                    <a:pt x="748157" y="307086"/>
                  </a:lnTo>
                  <a:lnTo>
                    <a:pt x="715137" y="279908"/>
                  </a:lnTo>
                  <a:lnTo>
                    <a:pt x="689737" y="272923"/>
                  </a:lnTo>
                  <a:lnTo>
                    <a:pt x="677037" y="272923"/>
                  </a:lnTo>
                  <a:lnTo>
                    <a:pt x="634619" y="291211"/>
                  </a:lnTo>
                  <a:lnTo>
                    <a:pt x="606044" y="326136"/>
                  </a:lnTo>
                  <a:lnTo>
                    <a:pt x="590169" y="369951"/>
                  </a:lnTo>
                  <a:lnTo>
                    <a:pt x="585724" y="409956"/>
                  </a:lnTo>
                  <a:lnTo>
                    <a:pt x="586994" y="430276"/>
                  </a:lnTo>
                  <a:lnTo>
                    <a:pt x="595884" y="470789"/>
                  </a:lnTo>
                  <a:lnTo>
                    <a:pt x="618744" y="512699"/>
                  </a:lnTo>
                  <a:lnTo>
                    <a:pt x="651764" y="539369"/>
                  </a:lnTo>
                  <a:lnTo>
                    <a:pt x="677037" y="546354"/>
                  </a:lnTo>
                  <a:lnTo>
                    <a:pt x="689737" y="546354"/>
                  </a:lnTo>
                  <a:lnTo>
                    <a:pt x="726567" y="533019"/>
                  </a:lnTo>
                  <a:lnTo>
                    <a:pt x="757047" y="499999"/>
                  </a:lnTo>
                  <a:lnTo>
                    <a:pt x="776732" y="449961"/>
                  </a:lnTo>
                  <a:lnTo>
                    <a:pt x="781177" y="409956"/>
                  </a:lnTo>
                  <a:close/>
                </a:path>
                <a:path w="937260" h="937260">
                  <a:moveTo>
                    <a:pt x="937260" y="194818"/>
                  </a:moveTo>
                  <a:lnTo>
                    <a:pt x="913765" y="159258"/>
                  </a:lnTo>
                  <a:lnTo>
                    <a:pt x="822452" y="146558"/>
                  </a:lnTo>
                  <a:lnTo>
                    <a:pt x="762762" y="122428"/>
                  </a:lnTo>
                  <a:lnTo>
                    <a:pt x="717042" y="90805"/>
                  </a:lnTo>
                  <a:lnTo>
                    <a:pt x="685292" y="58420"/>
                  </a:lnTo>
                  <a:lnTo>
                    <a:pt x="666877" y="33020"/>
                  </a:lnTo>
                  <a:lnTo>
                    <a:pt x="659892" y="20955"/>
                  </a:lnTo>
                  <a:lnTo>
                    <a:pt x="649859" y="8890"/>
                  </a:lnTo>
                  <a:lnTo>
                    <a:pt x="637159" y="1905"/>
                  </a:lnTo>
                  <a:lnTo>
                    <a:pt x="622554" y="0"/>
                  </a:lnTo>
                  <a:lnTo>
                    <a:pt x="607314" y="3810"/>
                  </a:lnTo>
                  <a:lnTo>
                    <a:pt x="595249" y="13335"/>
                  </a:lnTo>
                  <a:lnTo>
                    <a:pt x="587629" y="26670"/>
                  </a:lnTo>
                  <a:lnTo>
                    <a:pt x="585724" y="41275"/>
                  </a:lnTo>
                  <a:lnTo>
                    <a:pt x="590169" y="56515"/>
                  </a:lnTo>
                  <a:lnTo>
                    <a:pt x="632079" y="115443"/>
                  </a:lnTo>
                  <a:lnTo>
                    <a:pt x="663702" y="147828"/>
                  </a:lnTo>
                  <a:lnTo>
                    <a:pt x="706247" y="179578"/>
                  </a:lnTo>
                  <a:lnTo>
                    <a:pt x="758952" y="207518"/>
                  </a:lnTo>
                  <a:lnTo>
                    <a:pt x="823087" y="226568"/>
                  </a:lnTo>
                  <a:lnTo>
                    <a:pt x="898525" y="234188"/>
                  </a:lnTo>
                  <a:lnTo>
                    <a:pt x="913765" y="231013"/>
                  </a:lnTo>
                  <a:lnTo>
                    <a:pt x="925830" y="222758"/>
                  </a:lnTo>
                  <a:lnTo>
                    <a:pt x="934085" y="210058"/>
                  </a:lnTo>
                  <a:lnTo>
                    <a:pt x="937260" y="194818"/>
                  </a:lnTo>
                  <a:close/>
                </a:path>
              </a:pathLst>
            </a:custGeom>
            <a:solidFill>
              <a:srgbClr val="66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7132" y="3419856"/>
              <a:ext cx="829310" cy="539750"/>
            </a:xfrm>
            <a:custGeom>
              <a:avLst/>
              <a:gdLst/>
              <a:ahLst/>
              <a:cxnLst/>
              <a:rect l="l" t="t" r="r" b="b"/>
              <a:pathLst>
                <a:path w="829310" h="539750">
                  <a:moveTo>
                    <a:pt x="745743" y="0"/>
                  </a:moveTo>
                  <a:lnTo>
                    <a:pt x="708278" y="1905"/>
                  </a:lnTo>
                  <a:lnTo>
                    <a:pt x="673226" y="18415"/>
                  </a:lnTo>
                  <a:lnTo>
                    <a:pt x="0" y="522986"/>
                  </a:lnTo>
                  <a:lnTo>
                    <a:pt x="20319" y="516636"/>
                  </a:lnTo>
                  <a:lnTo>
                    <a:pt x="44450" y="510286"/>
                  </a:lnTo>
                  <a:lnTo>
                    <a:pt x="71246" y="505841"/>
                  </a:lnTo>
                  <a:lnTo>
                    <a:pt x="102362" y="502666"/>
                  </a:lnTo>
                  <a:lnTo>
                    <a:pt x="122681" y="498856"/>
                  </a:lnTo>
                  <a:lnTo>
                    <a:pt x="205993" y="477901"/>
                  </a:lnTo>
                  <a:lnTo>
                    <a:pt x="256793" y="518541"/>
                  </a:lnTo>
                  <a:lnTo>
                    <a:pt x="291845" y="533781"/>
                  </a:lnTo>
                  <a:lnTo>
                    <a:pt x="303910" y="539496"/>
                  </a:lnTo>
                  <a:lnTo>
                    <a:pt x="790955" y="175133"/>
                  </a:lnTo>
                  <a:lnTo>
                    <a:pt x="816990" y="145923"/>
                  </a:lnTo>
                  <a:lnTo>
                    <a:pt x="829055" y="110490"/>
                  </a:lnTo>
                  <a:lnTo>
                    <a:pt x="827151" y="73025"/>
                  </a:lnTo>
                  <a:lnTo>
                    <a:pt x="810640" y="38100"/>
                  </a:lnTo>
                  <a:lnTo>
                    <a:pt x="781430" y="12700"/>
                  </a:lnTo>
                  <a:lnTo>
                    <a:pt x="745743" y="0"/>
                  </a:lnTo>
                  <a:close/>
                </a:path>
              </a:pathLst>
            </a:custGeom>
            <a:solidFill>
              <a:srgbClr val="CCD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9240" y="3624072"/>
              <a:ext cx="462280" cy="314325"/>
            </a:xfrm>
            <a:custGeom>
              <a:avLst/>
              <a:gdLst/>
              <a:ahLst/>
              <a:cxnLst/>
              <a:rect l="l" t="t" r="r" b="b"/>
              <a:pathLst>
                <a:path w="462279" h="314325">
                  <a:moveTo>
                    <a:pt x="403351" y="0"/>
                  </a:moveTo>
                  <a:lnTo>
                    <a:pt x="388112" y="6350"/>
                  </a:lnTo>
                  <a:lnTo>
                    <a:pt x="0" y="298068"/>
                  </a:lnTo>
                  <a:lnTo>
                    <a:pt x="30480" y="296163"/>
                  </a:lnTo>
                  <a:lnTo>
                    <a:pt x="67945" y="297433"/>
                  </a:lnTo>
                  <a:lnTo>
                    <a:pt x="100964" y="301243"/>
                  </a:lnTo>
                  <a:lnTo>
                    <a:pt x="129539" y="306958"/>
                  </a:lnTo>
                  <a:lnTo>
                    <a:pt x="154305" y="313943"/>
                  </a:lnTo>
                  <a:lnTo>
                    <a:pt x="450976" y="91058"/>
                  </a:lnTo>
                  <a:lnTo>
                    <a:pt x="461772" y="77724"/>
                  </a:lnTo>
                  <a:lnTo>
                    <a:pt x="461772" y="64262"/>
                  </a:lnTo>
                  <a:lnTo>
                    <a:pt x="454151" y="49656"/>
                  </a:lnTo>
                  <a:lnTo>
                    <a:pt x="429387" y="17144"/>
                  </a:lnTo>
                  <a:lnTo>
                    <a:pt x="417322" y="4444"/>
                  </a:lnTo>
                  <a:lnTo>
                    <a:pt x="403351" y="0"/>
                  </a:lnTo>
                  <a:close/>
                </a:path>
              </a:pathLst>
            </a:custGeom>
            <a:solidFill>
              <a:srgbClr val="D9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9532" y="3485388"/>
              <a:ext cx="505967" cy="4053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0296" y="1753621"/>
            <a:ext cx="4107815" cy="1653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25" dirty="0">
                <a:latin typeface="SimSun"/>
                <a:cs typeface="SimSun"/>
              </a:rPr>
              <a:t>乙型肝炎是可以管理和治疗的。</a:t>
            </a:r>
            <a:endParaRPr sz="2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460"/>
              </a:spcBef>
            </a:pPr>
            <a:endParaRPr sz="2800">
              <a:latin typeface="SimSun"/>
              <a:cs typeface="SimSun"/>
            </a:endParaRPr>
          </a:p>
          <a:p>
            <a:pPr marL="131445">
              <a:lnSpc>
                <a:spcPct val="100000"/>
              </a:lnSpc>
            </a:pPr>
            <a:r>
              <a:rPr sz="2800" i="1" spc="-505" dirty="0">
                <a:latin typeface="SimSun"/>
                <a:cs typeface="SimSun"/>
              </a:rPr>
              <a:t>别等到你感觉病了。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5"/>
              </a:spcBef>
            </a:pPr>
            <a:r>
              <a:rPr spc="-500" dirty="0"/>
              <a:t>好多人没有症状。</a:t>
            </a: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pc="-500" dirty="0"/>
          </a:p>
          <a:p>
            <a:pPr marL="1061085" marR="788670" indent="-795655">
              <a:lnSpc>
                <a:spcPct val="113599"/>
              </a:lnSpc>
            </a:pPr>
            <a:r>
              <a:rPr spc="-560" dirty="0"/>
              <a:t>知道若你患有乙型肝炎</a:t>
            </a:r>
            <a:r>
              <a:rPr spc="-455" dirty="0"/>
              <a:t>是重要的。</a:t>
            </a:r>
          </a:p>
          <a:p>
            <a:pPr>
              <a:lnSpc>
                <a:spcPct val="100000"/>
              </a:lnSpc>
              <a:spcBef>
                <a:spcPts val="3105"/>
              </a:spcBef>
            </a:pPr>
            <a:endParaRPr spc="-455" dirty="0"/>
          </a:p>
          <a:p>
            <a:pPr marL="1409700" marR="38100" indent="-1397635">
              <a:lnSpc>
                <a:spcPct val="116700"/>
              </a:lnSpc>
              <a:spcBef>
                <a:spcPts val="5"/>
              </a:spcBef>
            </a:pPr>
            <a:r>
              <a:rPr sz="2650" spc="-480" dirty="0"/>
              <a:t>现在接受检测可以保证您和家人</a:t>
            </a:r>
            <a:r>
              <a:rPr sz="2650" spc="-380" dirty="0"/>
              <a:t>的健康！</a:t>
            </a:r>
            <a:endParaRPr sz="2650"/>
          </a:p>
        </p:txBody>
      </p:sp>
      <p:sp>
        <p:nvSpPr>
          <p:cNvPr id="10" name="object 10"/>
          <p:cNvSpPr txBox="1"/>
          <p:nvPr/>
        </p:nvSpPr>
        <p:spPr>
          <a:xfrm>
            <a:off x="415848" y="4811632"/>
            <a:ext cx="3942079" cy="11195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35430" marR="38100" indent="-1523365">
              <a:lnSpc>
                <a:spcPct val="135500"/>
              </a:lnSpc>
              <a:spcBef>
                <a:spcPts val="90"/>
              </a:spcBef>
            </a:pPr>
            <a:r>
              <a:rPr sz="2650" i="1" spc="-475" dirty="0">
                <a:latin typeface="SimSun"/>
                <a:cs typeface="SimSun"/>
              </a:rPr>
              <a:t>有一种安全有效的疫苗可以保护亲人</a:t>
            </a:r>
            <a:r>
              <a:rPr sz="2650" i="1" spc="-50" dirty="0">
                <a:latin typeface="Microsoft YaHei"/>
                <a:cs typeface="Microsoft YaHei"/>
              </a:rPr>
              <a:t>。</a:t>
            </a:r>
            <a:endParaRPr sz="2650">
              <a:latin typeface="Microsoft YaHei"/>
              <a:cs typeface="Microsoft YaHe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1540" y="1629155"/>
            <a:ext cx="1103376" cy="11277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8784" y="4898135"/>
            <a:ext cx="1304543" cy="130454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0"/>
            <a:ext cx="10476230" cy="1370330"/>
            <a:chOff x="0" y="0"/>
            <a:chExt cx="10476230" cy="137033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0475975" cy="13700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" y="161544"/>
              <a:ext cx="9428988" cy="103784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363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95"/>
              </a:spcBef>
            </a:pPr>
            <a:r>
              <a:rPr spc="545" dirty="0"/>
              <a:t>为什么人们应该接受乙型肝炎检测？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7500" cy="7505700"/>
            <a:chOff x="0" y="0"/>
            <a:chExt cx="1047750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7499" cy="1735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8307"/>
              <a:ext cx="10477499" cy="12054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2360" y="2473451"/>
              <a:ext cx="3637026" cy="3685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7355" y="2514797"/>
              <a:ext cx="3931920" cy="1595755"/>
            </a:xfrm>
            <a:custGeom>
              <a:avLst/>
              <a:gdLst/>
              <a:ahLst/>
              <a:cxnLst/>
              <a:rect l="l" t="t" r="r" b="b"/>
              <a:pathLst>
                <a:path w="3931920" h="1595754">
                  <a:moveTo>
                    <a:pt x="237644" y="0"/>
                  </a:moveTo>
                  <a:lnTo>
                    <a:pt x="191093" y="4526"/>
                  </a:lnTo>
                  <a:lnTo>
                    <a:pt x="146726" y="17760"/>
                  </a:lnTo>
                  <a:lnTo>
                    <a:pt x="105795" y="39182"/>
                  </a:lnTo>
                  <a:lnTo>
                    <a:pt x="69548" y="68274"/>
                  </a:lnTo>
                  <a:lnTo>
                    <a:pt x="39921" y="103847"/>
                  </a:lnTo>
                  <a:lnTo>
                    <a:pt x="18098" y="143998"/>
                  </a:lnTo>
                  <a:lnTo>
                    <a:pt x="4613" y="187556"/>
                  </a:lnTo>
                  <a:lnTo>
                    <a:pt x="0" y="1361962"/>
                  </a:lnTo>
                  <a:lnTo>
                    <a:pt x="4613" y="1407670"/>
                  </a:lnTo>
                  <a:lnTo>
                    <a:pt x="18098" y="1451233"/>
                  </a:lnTo>
                  <a:lnTo>
                    <a:pt x="39921" y="1491423"/>
                  </a:lnTo>
                  <a:lnTo>
                    <a:pt x="69548" y="1527012"/>
                  </a:lnTo>
                  <a:lnTo>
                    <a:pt x="105795" y="1556103"/>
                  </a:lnTo>
                  <a:lnTo>
                    <a:pt x="146726" y="1577531"/>
                  </a:lnTo>
                  <a:lnTo>
                    <a:pt x="191093" y="1590772"/>
                  </a:lnTo>
                  <a:lnTo>
                    <a:pt x="237644" y="1595302"/>
                  </a:lnTo>
                  <a:lnTo>
                    <a:pt x="3693476" y="1595302"/>
                  </a:lnTo>
                  <a:lnTo>
                    <a:pt x="3740128" y="1590772"/>
                  </a:lnTo>
                  <a:lnTo>
                    <a:pt x="3784544" y="1577531"/>
                  </a:lnTo>
                  <a:lnTo>
                    <a:pt x="3825476" y="1556104"/>
                  </a:lnTo>
                  <a:lnTo>
                    <a:pt x="3861675" y="1527013"/>
                  </a:lnTo>
                  <a:lnTo>
                    <a:pt x="3891359" y="1491423"/>
                  </a:lnTo>
                  <a:lnTo>
                    <a:pt x="3913225" y="1451233"/>
                  </a:lnTo>
                  <a:lnTo>
                    <a:pt x="3926738" y="1407670"/>
                  </a:lnTo>
                  <a:lnTo>
                    <a:pt x="3931361" y="233350"/>
                  </a:lnTo>
                  <a:lnTo>
                    <a:pt x="3926738" y="187556"/>
                  </a:lnTo>
                  <a:lnTo>
                    <a:pt x="3913225" y="143998"/>
                  </a:lnTo>
                  <a:lnTo>
                    <a:pt x="3891359" y="103847"/>
                  </a:lnTo>
                  <a:lnTo>
                    <a:pt x="3861675" y="68274"/>
                  </a:lnTo>
                  <a:lnTo>
                    <a:pt x="3825476" y="39182"/>
                  </a:lnTo>
                  <a:lnTo>
                    <a:pt x="3784544" y="17760"/>
                  </a:lnTo>
                  <a:lnTo>
                    <a:pt x="3740127" y="4526"/>
                  </a:lnTo>
                  <a:lnTo>
                    <a:pt x="23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481" y="2537492"/>
              <a:ext cx="3885565" cy="1550035"/>
            </a:xfrm>
            <a:custGeom>
              <a:avLst/>
              <a:gdLst/>
              <a:ahLst/>
              <a:cxnLst/>
              <a:rect l="l" t="t" r="r" b="b"/>
              <a:pathLst>
                <a:path w="3885565" h="1550035">
                  <a:moveTo>
                    <a:pt x="3670350" y="0"/>
                  </a:moveTo>
                  <a:lnTo>
                    <a:pt x="214518" y="0"/>
                  </a:lnTo>
                  <a:lnTo>
                    <a:pt x="172475" y="4081"/>
                  </a:lnTo>
                  <a:lnTo>
                    <a:pt x="132451" y="16021"/>
                  </a:lnTo>
                  <a:lnTo>
                    <a:pt x="95528" y="35365"/>
                  </a:lnTo>
                  <a:lnTo>
                    <a:pt x="62789" y="61656"/>
                  </a:lnTo>
                  <a:lnTo>
                    <a:pt x="36019" y="93733"/>
                  </a:lnTo>
                  <a:lnTo>
                    <a:pt x="16319" y="130000"/>
                  </a:lnTo>
                  <a:lnTo>
                    <a:pt x="4157" y="169344"/>
                  </a:lnTo>
                  <a:lnTo>
                    <a:pt x="0" y="210654"/>
                  </a:lnTo>
                  <a:lnTo>
                    <a:pt x="0" y="1339266"/>
                  </a:lnTo>
                  <a:lnTo>
                    <a:pt x="4157" y="1380548"/>
                  </a:lnTo>
                  <a:lnTo>
                    <a:pt x="16319" y="1419848"/>
                  </a:lnTo>
                  <a:lnTo>
                    <a:pt x="36019" y="1456103"/>
                  </a:lnTo>
                  <a:lnTo>
                    <a:pt x="62789" y="1488246"/>
                  </a:lnTo>
                  <a:lnTo>
                    <a:pt x="95528" y="1514533"/>
                  </a:lnTo>
                  <a:lnTo>
                    <a:pt x="132451" y="1533877"/>
                  </a:lnTo>
                  <a:lnTo>
                    <a:pt x="172475" y="1545819"/>
                  </a:lnTo>
                  <a:lnTo>
                    <a:pt x="214518" y="1549902"/>
                  </a:lnTo>
                  <a:lnTo>
                    <a:pt x="3670350" y="1549903"/>
                  </a:lnTo>
                  <a:lnTo>
                    <a:pt x="3712414" y="1545820"/>
                  </a:lnTo>
                  <a:lnTo>
                    <a:pt x="3752474" y="1533877"/>
                  </a:lnTo>
                  <a:lnTo>
                    <a:pt x="3789429" y="1514533"/>
                  </a:lnTo>
                  <a:lnTo>
                    <a:pt x="3797805" y="1507809"/>
                  </a:lnTo>
                  <a:lnTo>
                    <a:pt x="214518" y="1507809"/>
                  </a:lnTo>
                  <a:lnTo>
                    <a:pt x="180881" y="1504531"/>
                  </a:lnTo>
                  <a:lnTo>
                    <a:pt x="119342" y="1479439"/>
                  </a:lnTo>
                  <a:lnTo>
                    <a:pt x="71759" y="1432720"/>
                  </a:lnTo>
                  <a:lnTo>
                    <a:pt x="46204" y="1372295"/>
                  </a:lnTo>
                  <a:lnTo>
                    <a:pt x="42866" y="210654"/>
                  </a:lnTo>
                  <a:lnTo>
                    <a:pt x="46204" y="177619"/>
                  </a:lnTo>
                  <a:lnTo>
                    <a:pt x="71759" y="117184"/>
                  </a:lnTo>
                  <a:lnTo>
                    <a:pt x="119342" y="70462"/>
                  </a:lnTo>
                  <a:lnTo>
                    <a:pt x="180881" y="45376"/>
                  </a:lnTo>
                  <a:lnTo>
                    <a:pt x="214518" y="42101"/>
                  </a:lnTo>
                  <a:lnTo>
                    <a:pt x="3797819" y="42101"/>
                  </a:lnTo>
                  <a:lnTo>
                    <a:pt x="3789429" y="35365"/>
                  </a:lnTo>
                  <a:lnTo>
                    <a:pt x="3752474" y="16021"/>
                  </a:lnTo>
                  <a:lnTo>
                    <a:pt x="3712414" y="4081"/>
                  </a:lnTo>
                  <a:lnTo>
                    <a:pt x="3670350" y="0"/>
                  </a:lnTo>
                  <a:close/>
                </a:path>
                <a:path w="3885565" h="1550035">
                  <a:moveTo>
                    <a:pt x="3797819" y="42101"/>
                  </a:moveTo>
                  <a:lnTo>
                    <a:pt x="3670350" y="42101"/>
                  </a:lnTo>
                  <a:lnTo>
                    <a:pt x="3704028" y="45376"/>
                  </a:lnTo>
                  <a:lnTo>
                    <a:pt x="3736114" y="54954"/>
                  </a:lnTo>
                  <a:lnTo>
                    <a:pt x="3791711" y="91530"/>
                  </a:lnTo>
                  <a:lnTo>
                    <a:pt x="3828839" y="146171"/>
                  </a:lnTo>
                  <a:lnTo>
                    <a:pt x="3841976" y="210655"/>
                  </a:lnTo>
                  <a:lnTo>
                    <a:pt x="3841976" y="1339266"/>
                  </a:lnTo>
                  <a:lnTo>
                    <a:pt x="3838620" y="1372295"/>
                  </a:lnTo>
                  <a:lnTo>
                    <a:pt x="3813059" y="1432720"/>
                  </a:lnTo>
                  <a:lnTo>
                    <a:pt x="3765658" y="1479440"/>
                  </a:lnTo>
                  <a:lnTo>
                    <a:pt x="3704028" y="1504531"/>
                  </a:lnTo>
                  <a:lnTo>
                    <a:pt x="3670350" y="1507809"/>
                  </a:lnTo>
                  <a:lnTo>
                    <a:pt x="3797805" y="1507809"/>
                  </a:lnTo>
                  <a:lnTo>
                    <a:pt x="3848860" y="1456103"/>
                  </a:lnTo>
                  <a:lnTo>
                    <a:pt x="3868584" y="1419849"/>
                  </a:lnTo>
                  <a:lnTo>
                    <a:pt x="3880812" y="1380548"/>
                  </a:lnTo>
                  <a:lnTo>
                    <a:pt x="3885006" y="1339266"/>
                  </a:lnTo>
                  <a:lnTo>
                    <a:pt x="3885006" y="210655"/>
                  </a:lnTo>
                  <a:lnTo>
                    <a:pt x="3880812" y="169344"/>
                  </a:lnTo>
                  <a:lnTo>
                    <a:pt x="3868584" y="130000"/>
                  </a:lnTo>
                  <a:lnTo>
                    <a:pt x="3848860" y="93733"/>
                  </a:lnTo>
                  <a:lnTo>
                    <a:pt x="3822175" y="61656"/>
                  </a:lnTo>
                  <a:lnTo>
                    <a:pt x="3797819" y="42101"/>
                  </a:lnTo>
                  <a:close/>
                </a:path>
              </a:pathLst>
            </a:custGeom>
            <a:solidFill>
              <a:srgbClr val="092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34" y="2558630"/>
              <a:ext cx="9615170" cy="4415155"/>
            </a:xfrm>
            <a:custGeom>
              <a:avLst/>
              <a:gdLst/>
              <a:ahLst/>
              <a:cxnLst/>
              <a:rect l="l" t="t" r="r" b="b"/>
              <a:pathLst>
                <a:path w="9615170" h="4415155">
                  <a:moveTo>
                    <a:pt x="3838422" y="189522"/>
                  </a:moveTo>
                  <a:lnTo>
                    <a:pt x="3823614" y="116954"/>
                  </a:lnTo>
                  <a:lnTo>
                    <a:pt x="3781679" y="55549"/>
                  </a:lnTo>
                  <a:lnTo>
                    <a:pt x="3719030" y="14414"/>
                  </a:lnTo>
                  <a:lnTo>
                    <a:pt x="3645090" y="0"/>
                  </a:lnTo>
                  <a:lnTo>
                    <a:pt x="151409" y="3670"/>
                  </a:lnTo>
                  <a:lnTo>
                    <a:pt x="82169" y="31838"/>
                  </a:lnTo>
                  <a:lnTo>
                    <a:pt x="28676" y="84366"/>
                  </a:lnTo>
                  <a:lnTo>
                    <a:pt x="0" y="152349"/>
                  </a:lnTo>
                  <a:lnTo>
                    <a:pt x="0" y="1355305"/>
                  </a:lnTo>
                  <a:lnTo>
                    <a:pt x="28676" y="1423276"/>
                  </a:lnTo>
                  <a:lnTo>
                    <a:pt x="82169" y="1475803"/>
                  </a:lnTo>
                  <a:lnTo>
                    <a:pt x="151409" y="1503972"/>
                  </a:lnTo>
                  <a:lnTo>
                    <a:pt x="3682949" y="1503972"/>
                  </a:lnTo>
                  <a:lnTo>
                    <a:pt x="3752278" y="1475803"/>
                  </a:lnTo>
                  <a:lnTo>
                    <a:pt x="3805809" y="1423276"/>
                  </a:lnTo>
                  <a:lnTo>
                    <a:pt x="3834650" y="1355305"/>
                  </a:lnTo>
                  <a:lnTo>
                    <a:pt x="3838422" y="189522"/>
                  </a:lnTo>
                  <a:close/>
                </a:path>
                <a:path w="9615170" h="4415155">
                  <a:moveTo>
                    <a:pt x="9614598" y="3049295"/>
                  </a:moveTo>
                  <a:lnTo>
                    <a:pt x="9609963" y="3003385"/>
                  </a:lnTo>
                  <a:lnTo>
                    <a:pt x="9596399" y="2959697"/>
                  </a:lnTo>
                  <a:lnTo>
                    <a:pt x="9574454" y="2919438"/>
                  </a:lnTo>
                  <a:lnTo>
                    <a:pt x="9544647" y="2883776"/>
                  </a:lnTo>
                  <a:lnTo>
                    <a:pt x="9508312" y="2854604"/>
                  </a:lnTo>
                  <a:lnTo>
                    <a:pt x="9467228" y="2833116"/>
                  </a:lnTo>
                  <a:lnTo>
                    <a:pt x="9422638" y="2819844"/>
                  </a:lnTo>
                  <a:lnTo>
                    <a:pt x="5906808" y="2815310"/>
                  </a:lnTo>
                  <a:lnTo>
                    <a:pt x="5860085" y="2819844"/>
                  </a:lnTo>
                  <a:lnTo>
                    <a:pt x="5815546" y="2833116"/>
                  </a:lnTo>
                  <a:lnTo>
                    <a:pt x="5774461" y="2854604"/>
                  </a:lnTo>
                  <a:lnTo>
                    <a:pt x="5738076" y="2883776"/>
                  </a:lnTo>
                  <a:lnTo>
                    <a:pt x="5708332" y="2919438"/>
                  </a:lnTo>
                  <a:lnTo>
                    <a:pt x="5686425" y="2959697"/>
                  </a:lnTo>
                  <a:lnTo>
                    <a:pt x="5672887" y="3003385"/>
                  </a:lnTo>
                  <a:lnTo>
                    <a:pt x="5668264" y="4181005"/>
                  </a:lnTo>
                  <a:lnTo>
                    <a:pt x="5672899" y="4226839"/>
                  </a:lnTo>
                  <a:lnTo>
                    <a:pt x="5686425" y="4270514"/>
                  </a:lnTo>
                  <a:lnTo>
                    <a:pt x="5708332" y="4310824"/>
                  </a:lnTo>
                  <a:lnTo>
                    <a:pt x="5738076" y="4346511"/>
                  </a:lnTo>
                  <a:lnTo>
                    <a:pt x="5774461" y="4375683"/>
                  </a:lnTo>
                  <a:lnTo>
                    <a:pt x="5815546" y="4397159"/>
                  </a:lnTo>
                  <a:lnTo>
                    <a:pt x="5860085" y="4410443"/>
                  </a:lnTo>
                  <a:lnTo>
                    <a:pt x="5906808" y="4414977"/>
                  </a:lnTo>
                  <a:lnTo>
                    <a:pt x="9375813" y="4414977"/>
                  </a:lnTo>
                  <a:lnTo>
                    <a:pt x="9422638" y="4410443"/>
                  </a:lnTo>
                  <a:lnTo>
                    <a:pt x="9467228" y="4397159"/>
                  </a:lnTo>
                  <a:lnTo>
                    <a:pt x="9508312" y="4375683"/>
                  </a:lnTo>
                  <a:lnTo>
                    <a:pt x="9544647" y="4346511"/>
                  </a:lnTo>
                  <a:lnTo>
                    <a:pt x="9574454" y="4310824"/>
                  </a:lnTo>
                  <a:lnTo>
                    <a:pt x="9596399" y="4270514"/>
                  </a:lnTo>
                  <a:lnTo>
                    <a:pt x="9609963" y="4226839"/>
                  </a:lnTo>
                  <a:lnTo>
                    <a:pt x="9614598" y="3049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7216" y="5396692"/>
              <a:ext cx="3900170" cy="1554480"/>
            </a:xfrm>
            <a:custGeom>
              <a:avLst/>
              <a:gdLst/>
              <a:ahLst/>
              <a:cxnLst/>
              <a:rect l="l" t="t" r="r" b="b"/>
              <a:pathLst>
                <a:path w="3900170" h="1554479">
                  <a:moveTo>
                    <a:pt x="3684335" y="0"/>
                  </a:moveTo>
                  <a:lnTo>
                    <a:pt x="215336" y="0"/>
                  </a:lnTo>
                  <a:lnTo>
                    <a:pt x="173132" y="4092"/>
                  </a:lnTo>
                  <a:lnTo>
                    <a:pt x="132955" y="16065"/>
                  </a:lnTo>
                  <a:lnTo>
                    <a:pt x="95892" y="35461"/>
                  </a:lnTo>
                  <a:lnTo>
                    <a:pt x="63029" y="61824"/>
                  </a:lnTo>
                  <a:lnTo>
                    <a:pt x="36156" y="93990"/>
                  </a:lnTo>
                  <a:lnTo>
                    <a:pt x="16381" y="130356"/>
                  </a:lnTo>
                  <a:lnTo>
                    <a:pt x="4173" y="169808"/>
                  </a:lnTo>
                  <a:lnTo>
                    <a:pt x="0" y="211232"/>
                  </a:lnTo>
                  <a:lnTo>
                    <a:pt x="0" y="1342935"/>
                  </a:lnTo>
                  <a:lnTo>
                    <a:pt x="4173" y="1384330"/>
                  </a:lnTo>
                  <a:lnTo>
                    <a:pt x="16382" y="1423738"/>
                  </a:lnTo>
                  <a:lnTo>
                    <a:pt x="36156" y="1460092"/>
                  </a:lnTo>
                  <a:lnTo>
                    <a:pt x="63029" y="1492324"/>
                  </a:lnTo>
                  <a:lnTo>
                    <a:pt x="95892" y="1518682"/>
                  </a:lnTo>
                  <a:lnTo>
                    <a:pt x="132956" y="1538079"/>
                  </a:lnTo>
                  <a:lnTo>
                    <a:pt x="173133" y="1550055"/>
                  </a:lnTo>
                  <a:lnTo>
                    <a:pt x="215336" y="1554149"/>
                  </a:lnTo>
                  <a:lnTo>
                    <a:pt x="3684336" y="1554149"/>
                  </a:lnTo>
                  <a:lnTo>
                    <a:pt x="3726559" y="1550055"/>
                  </a:lnTo>
                  <a:lnTo>
                    <a:pt x="3766773" y="1538079"/>
                  </a:lnTo>
                  <a:lnTo>
                    <a:pt x="3803868" y="1518682"/>
                  </a:lnTo>
                  <a:lnTo>
                    <a:pt x="3812276" y="1511940"/>
                  </a:lnTo>
                  <a:lnTo>
                    <a:pt x="215336" y="1511940"/>
                  </a:lnTo>
                  <a:lnTo>
                    <a:pt x="181570" y="1508653"/>
                  </a:lnTo>
                  <a:lnTo>
                    <a:pt x="119797" y="1483493"/>
                  </a:lnTo>
                  <a:lnTo>
                    <a:pt x="72033" y="1436645"/>
                  </a:lnTo>
                  <a:lnTo>
                    <a:pt x="46381" y="1376055"/>
                  </a:lnTo>
                  <a:lnTo>
                    <a:pt x="43029" y="211232"/>
                  </a:lnTo>
                  <a:lnTo>
                    <a:pt x="46380" y="178105"/>
                  </a:lnTo>
                  <a:lnTo>
                    <a:pt x="72032" y="117505"/>
                  </a:lnTo>
                  <a:lnTo>
                    <a:pt x="119796" y="70655"/>
                  </a:lnTo>
                  <a:lnTo>
                    <a:pt x="181570" y="45500"/>
                  </a:lnTo>
                  <a:lnTo>
                    <a:pt x="215336" y="42216"/>
                  </a:lnTo>
                  <a:lnTo>
                    <a:pt x="3812289" y="42216"/>
                  </a:lnTo>
                  <a:lnTo>
                    <a:pt x="3803867" y="35461"/>
                  </a:lnTo>
                  <a:lnTo>
                    <a:pt x="3766772" y="16065"/>
                  </a:lnTo>
                  <a:lnTo>
                    <a:pt x="3726559" y="4092"/>
                  </a:lnTo>
                  <a:lnTo>
                    <a:pt x="3684335" y="0"/>
                  </a:lnTo>
                  <a:close/>
                </a:path>
                <a:path w="3900170" h="1554479">
                  <a:moveTo>
                    <a:pt x="3812289" y="42216"/>
                  </a:moveTo>
                  <a:lnTo>
                    <a:pt x="3684335" y="42216"/>
                  </a:lnTo>
                  <a:lnTo>
                    <a:pt x="3718142" y="45500"/>
                  </a:lnTo>
                  <a:lnTo>
                    <a:pt x="3750350" y="55104"/>
                  </a:lnTo>
                  <a:lnTo>
                    <a:pt x="3806158" y="91781"/>
                  </a:lnTo>
                  <a:lnTo>
                    <a:pt x="3843427" y="146571"/>
                  </a:lnTo>
                  <a:lnTo>
                    <a:pt x="3856615" y="211232"/>
                  </a:lnTo>
                  <a:lnTo>
                    <a:pt x="3856615" y="1342935"/>
                  </a:lnTo>
                  <a:lnTo>
                    <a:pt x="3853247" y="1376055"/>
                  </a:lnTo>
                  <a:lnTo>
                    <a:pt x="3827588" y="1436645"/>
                  </a:lnTo>
                  <a:lnTo>
                    <a:pt x="3780007" y="1483493"/>
                  </a:lnTo>
                  <a:lnTo>
                    <a:pt x="3718142" y="1508653"/>
                  </a:lnTo>
                  <a:lnTo>
                    <a:pt x="3684336" y="1511940"/>
                  </a:lnTo>
                  <a:lnTo>
                    <a:pt x="3812276" y="1511940"/>
                  </a:lnTo>
                  <a:lnTo>
                    <a:pt x="3863526" y="1460092"/>
                  </a:lnTo>
                  <a:lnTo>
                    <a:pt x="3883325" y="1423738"/>
                  </a:lnTo>
                  <a:lnTo>
                    <a:pt x="3895599" y="1384330"/>
                  </a:lnTo>
                  <a:lnTo>
                    <a:pt x="3899810" y="1342935"/>
                  </a:lnTo>
                  <a:lnTo>
                    <a:pt x="3899809" y="211232"/>
                  </a:lnTo>
                  <a:lnTo>
                    <a:pt x="3895598" y="169808"/>
                  </a:lnTo>
                  <a:lnTo>
                    <a:pt x="3883325" y="130356"/>
                  </a:lnTo>
                  <a:lnTo>
                    <a:pt x="3863525" y="93990"/>
                  </a:lnTo>
                  <a:lnTo>
                    <a:pt x="3836738" y="61824"/>
                  </a:lnTo>
                  <a:lnTo>
                    <a:pt x="3812289" y="42216"/>
                  </a:lnTo>
                  <a:close/>
                </a:path>
              </a:pathLst>
            </a:custGeom>
            <a:solidFill>
              <a:srgbClr val="092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2570" y="5417875"/>
              <a:ext cx="3853179" cy="1508125"/>
            </a:xfrm>
            <a:custGeom>
              <a:avLst/>
              <a:gdLst/>
              <a:ahLst/>
              <a:cxnLst/>
              <a:rect l="l" t="t" r="r" b="b"/>
              <a:pathLst>
                <a:path w="3853179" h="1508125">
                  <a:moveTo>
                    <a:pt x="3658981" y="0"/>
                  </a:moveTo>
                  <a:lnTo>
                    <a:pt x="151986" y="3680"/>
                  </a:lnTo>
                  <a:lnTo>
                    <a:pt x="82489" y="31934"/>
                  </a:lnTo>
                  <a:lnTo>
                    <a:pt x="28791" y="84601"/>
                  </a:lnTo>
                  <a:lnTo>
                    <a:pt x="0" y="152767"/>
                  </a:lnTo>
                  <a:lnTo>
                    <a:pt x="0" y="1359020"/>
                  </a:lnTo>
                  <a:lnTo>
                    <a:pt x="28791" y="1427185"/>
                  </a:lnTo>
                  <a:lnTo>
                    <a:pt x="82489" y="1479854"/>
                  </a:lnTo>
                  <a:lnTo>
                    <a:pt x="151986" y="1508093"/>
                  </a:lnTo>
                  <a:lnTo>
                    <a:pt x="3696988" y="1508093"/>
                  </a:lnTo>
                  <a:lnTo>
                    <a:pt x="3766580" y="1479854"/>
                  </a:lnTo>
                  <a:lnTo>
                    <a:pt x="3820313" y="1427185"/>
                  </a:lnTo>
                  <a:lnTo>
                    <a:pt x="3849257" y="1359020"/>
                  </a:lnTo>
                  <a:lnTo>
                    <a:pt x="3853049" y="190048"/>
                  </a:lnTo>
                  <a:lnTo>
                    <a:pt x="3838189" y="117285"/>
                  </a:lnTo>
                  <a:lnTo>
                    <a:pt x="3796094" y="55713"/>
                  </a:lnTo>
                  <a:lnTo>
                    <a:pt x="3733199" y="14457"/>
                  </a:lnTo>
                  <a:lnTo>
                    <a:pt x="3658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39314" y="450342"/>
            <a:ext cx="520001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spc="-40" dirty="0">
                <a:solidFill>
                  <a:srgbClr val="092D6D"/>
                </a:solidFill>
                <a:latin typeface="MS Gothic"/>
                <a:cs typeface="MS Gothic"/>
              </a:rPr>
              <a:t>乙型肝炎是世界上最常</a:t>
            </a:r>
            <a:r>
              <a:rPr sz="2550" spc="-40" dirty="0">
                <a:solidFill>
                  <a:srgbClr val="092D6D"/>
                </a:solidFill>
                <a:latin typeface="Microsoft JhengHei"/>
                <a:cs typeface="Microsoft JhengHei"/>
              </a:rPr>
              <a:t>见的传染之一</a:t>
            </a:r>
            <a:endParaRPr sz="255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691" y="2810433"/>
            <a:ext cx="2880360" cy="8642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350" spc="-25" dirty="0">
                <a:solidFill>
                  <a:srgbClr val="092D6D"/>
                </a:solidFill>
                <a:latin typeface="MS Gothic"/>
                <a:cs typeface="MS Gothic"/>
              </a:rPr>
              <a:t>全球</a:t>
            </a:r>
            <a:endParaRPr sz="2350">
              <a:latin typeface="MS Gothic"/>
              <a:cs typeface="MS Gothic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350" dirty="0">
                <a:solidFill>
                  <a:srgbClr val="092D6D"/>
                </a:solidFill>
                <a:latin typeface="MS Gothic"/>
                <a:cs typeface="MS Gothic"/>
              </a:rPr>
              <a:t>近</a:t>
            </a:r>
            <a:r>
              <a:rPr sz="2350" spc="-20" dirty="0">
                <a:solidFill>
                  <a:srgbClr val="092D6D"/>
                </a:solidFill>
                <a:latin typeface="Arial"/>
                <a:cs typeface="Arial"/>
              </a:rPr>
              <a:t>3</a:t>
            </a:r>
            <a:r>
              <a:rPr sz="2350" spc="-10" dirty="0">
                <a:solidFill>
                  <a:srgbClr val="092D6D"/>
                </a:solidFill>
                <a:latin typeface="Microsoft JhengHei"/>
                <a:cs typeface="Microsoft JhengHei"/>
              </a:rPr>
              <a:t>亿人患有乙型肝炎</a:t>
            </a:r>
            <a:endParaRPr sz="235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6367" y="5645809"/>
            <a:ext cx="3511550" cy="86486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85"/>
              </a:spcBef>
            </a:pPr>
            <a:r>
              <a:rPr sz="2350" spc="-25" dirty="0">
                <a:solidFill>
                  <a:srgbClr val="092D6D"/>
                </a:solidFill>
                <a:latin typeface="MS Gothic"/>
                <a:cs typeface="MS Gothic"/>
              </a:rPr>
              <a:t>在美国</a:t>
            </a:r>
            <a:endParaRPr sz="2350">
              <a:latin typeface="MS Gothic"/>
              <a:cs typeface="MS Gothic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350" dirty="0">
                <a:solidFill>
                  <a:srgbClr val="092D6D"/>
                </a:solidFill>
                <a:latin typeface="MS Gothic"/>
                <a:cs typeface="MS Gothic"/>
              </a:rPr>
              <a:t>大</a:t>
            </a:r>
            <a:r>
              <a:rPr sz="2350" dirty="0">
                <a:solidFill>
                  <a:srgbClr val="092D6D"/>
                </a:solidFill>
                <a:latin typeface="Microsoft JhengHei"/>
                <a:cs typeface="Microsoft JhengHei"/>
              </a:rPr>
              <a:t>约</a:t>
            </a:r>
            <a:r>
              <a:rPr sz="2350" spc="-20" dirty="0">
                <a:solidFill>
                  <a:srgbClr val="092D6D"/>
                </a:solidFill>
                <a:latin typeface="Arial"/>
                <a:cs typeface="Arial"/>
              </a:rPr>
              <a:t>240</a:t>
            </a:r>
            <a:r>
              <a:rPr sz="2350" spc="-10" dirty="0">
                <a:solidFill>
                  <a:srgbClr val="092D6D"/>
                </a:solidFill>
                <a:latin typeface="MS Gothic"/>
                <a:cs typeface="MS Gothic"/>
              </a:rPr>
              <a:t>万人患有乙型肝炎</a:t>
            </a:r>
            <a:endParaRPr sz="2350">
              <a:latin typeface="MS Gothic"/>
              <a:cs typeface="MS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974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79594" y="933957"/>
            <a:ext cx="491680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000"/>
              </a:lnSpc>
              <a:spcBef>
                <a:spcPts val="95"/>
              </a:spcBef>
            </a:pPr>
            <a:r>
              <a:rPr sz="2100" spc="265" dirty="0"/>
              <a:t>“ 那么， 为什么人们应该接受乙型</a:t>
            </a:r>
            <a:r>
              <a:rPr sz="2100" spc="400" dirty="0"/>
              <a:t>肝炎检测呢？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4879594" y="2143505"/>
            <a:ext cx="5097780" cy="2467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000"/>
              </a:lnSpc>
              <a:spcBef>
                <a:spcPts val="95"/>
              </a:spcBef>
            </a:pPr>
            <a:r>
              <a:rPr sz="2100" spc="365" dirty="0">
                <a:solidFill>
                  <a:srgbClr val="082C6C"/>
                </a:solidFill>
                <a:latin typeface="SimSun"/>
                <a:cs typeface="SimSun"/>
              </a:rPr>
              <a:t>乙型肝炎可以通过看医生并若需要接</a:t>
            </a:r>
            <a:r>
              <a:rPr sz="210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2100" spc="330" dirty="0">
                <a:solidFill>
                  <a:srgbClr val="082C6C"/>
                </a:solidFill>
                <a:latin typeface="SimSun"/>
                <a:cs typeface="SimSun"/>
              </a:rPr>
              <a:t>受治疗来管理。</a:t>
            </a:r>
            <a:endParaRPr sz="2100">
              <a:latin typeface="SimSun"/>
              <a:cs typeface="SimSun"/>
            </a:endParaRPr>
          </a:p>
          <a:p>
            <a:pPr marL="12700" marR="351790" algn="just">
              <a:lnSpc>
                <a:spcPct val="131000"/>
              </a:lnSpc>
              <a:spcBef>
                <a:spcPts val="2725"/>
              </a:spcBef>
            </a:pPr>
            <a:r>
              <a:rPr sz="2100" spc="-245" dirty="0">
                <a:solidFill>
                  <a:srgbClr val="082C6C"/>
                </a:solidFill>
                <a:latin typeface="SimSun"/>
                <a:cs typeface="SimSun"/>
              </a:rPr>
              <a:t>大 多 数 感 染 者 没 有 任 何 症 状 ， 因此 检 测 是 知 道 若 您 被 感 染 的 唯 一</a:t>
            </a:r>
            <a:r>
              <a:rPr sz="2100" spc="315" dirty="0">
                <a:solidFill>
                  <a:srgbClr val="082C6C"/>
                </a:solidFill>
                <a:latin typeface="SimSun"/>
                <a:cs typeface="SimSun"/>
              </a:rPr>
              <a:t>方法。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9594" y="4981598"/>
            <a:ext cx="4869180" cy="20491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885"/>
              </a:spcBef>
            </a:pPr>
            <a:r>
              <a:rPr sz="2100" spc="254" dirty="0">
                <a:solidFill>
                  <a:srgbClr val="082C6C"/>
                </a:solidFill>
                <a:latin typeface="SimSun"/>
                <a:cs typeface="SimSun"/>
              </a:rPr>
              <a:t>如果有人被感染， 好消息是有一种</a:t>
            </a:r>
            <a:r>
              <a:rPr sz="2100" spc="-50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endParaRPr sz="21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100" spc="360" dirty="0">
                <a:solidFill>
                  <a:srgbClr val="082C6C"/>
                </a:solidFill>
                <a:latin typeface="SimSun"/>
                <a:cs typeface="SimSun"/>
              </a:rPr>
              <a:t>安全有效的疫苗可以保护亲人。</a:t>
            </a:r>
            <a:endParaRPr sz="2100">
              <a:latin typeface="SimSun"/>
              <a:cs typeface="SimSun"/>
            </a:endParaRPr>
          </a:p>
          <a:p>
            <a:pPr marL="12700" marR="5080">
              <a:lnSpc>
                <a:spcPct val="131000"/>
              </a:lnSpc>
              <a:spcBef>
                <a:spcPts val="2725"/>
              </a:spcBef>
            </a:pPr>
            <a:r>
              <a:rPr sz="2100" spc="-220" dirty="0">
                <a:solidFill>
                  <a:srgbClr val="082C6C"/>
                </a:solidFill>
                <a:latin typeface="SimSun"/>
                <a:cs typeface="SimSun"/>
              </a:rPr>
              <a:t>现 在 接 受 检 测 可 以 帮 助 您 保 持 您</a:t>
            </a:r>
            <a:r>
              <a:rPr sz="2100" spc="300" dirty="0">
                <a:solidFill>
                  <a:srgbClr val="082C6C"/>
                </a:solidFill>
                <a:latin typeface="SimSun"/>
                <a:cs typeface="SimSun"/>
              </a:rPr>
              <a:t>自己和家人的健康！ ”</a:t>
            </a:r>
            <a:endParaRPr sz="210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816607"/>
            <a:ext cx="3692652" cy="26487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8888" y="1844497"/>
            <a:ext cx="337185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265" dirty="0">
                <a:solidFill>
                  <a:srgbClr val="082C6C"/>
                </a:solidFill>
                <a:latin typeface="SimSun"/>
                <a:cs typeface="SimSun"/>
              </a:rPr>
              <a:t>制定一个接受检测的计划！</a:t>
            </a:r>
            <a:endParaRPr sz="24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432" y="5808726"/>
            <a:ext cx="224472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70" dirty="0">
                <a:solidFill>
                  <a:srgbClr val="082C6C"/>
                </a:solidFill>
                <a:latin typeface="SimSun"/>
                <a:cs typeface="SimSun"/>
              </a:rPr>
              <a:t>向家人和朋友发出承诺。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934" y="5808090"/>
            <a:ext cx="20447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70" dirty="0">
                <a:solidFill>
                  <a:srgbClr val="082C6C"/>
                </a:solidFill>
                <a:latin typeface="SimSun"/>
                <a:cs typeface="SimSun"/>
              </a:rPr>
              <a:t>下次看医生的时询问。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0764" y="5699556"/>
            <a:ext cx="2439035" cy="68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 marR="5080" indent="-748665">
              <a:lnSpc>
                <a:spcPct val="124000"/>
              </a:lnSpc>
              <a:spcBef>
                <a:spcPts val="100"/>
              </a:spcBef>
            </a:pPr>
            <a:r>
              <a:rPr sz="1750" spc="-185" dirty="0">
                <a:solidFill>
                  <a:srgbClr val="082C6C"/>
                </a:solidFill>
                <a:latin typeface="SimSun"/>
                <a:cs typeface="SimSun"/>
              </a:rPr>
              <a:t>寻找你附近的免费乙型肝炎</a:t>
            </a:r>
            <a:r>
              <a:rPr sz="1750" spc="-140" dirty="0">
                <a:solidFill>
                  <a:srgbClr val="082C6C"/>
                </a:solidFill>
                <a:latin typeface="SimSun"/>
                <a:cs typeface="SimSun"/>
              </a:rPr>
              <a:t>测试事件。</a:t>
            </a:r>
            <a:endParaRPr sz="1750">
              <a:latin typeface="SimSun"/>
              <a:cs typeface="SimSu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3243072"/>
            <a:ext cx="2290572" cy="20040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480" y="3240309"/>
            <a:ext cx="2223235" cy="22232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3068" y="3291840"/>
            <a:ext cx="2118360" cy="211836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0"/>
            <a:ext cx="10476230" cy="1533525"/>
            <a:chOff x="0" y="0"/>
            <a:chExt cx="10476230" cy="15335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0475975" cy="1533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48411"/>
              <a:ext cx="10475975" cy="103784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5724" y="540258"/>
            <a:ext cx="807720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150" dirty="0">
                <a:latin typeface="SimSun"/>
                <a:cs typeface="SimSun"/>
              </a:rPr>
              <a:t>现在您知道接受乙型肝炎检测有多重要了. . . . . .</a:t>
            </a:r>
            <a:endParaRPr sz="2450">
              <a:latin typeface="SimSun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6515098"/>
            <a:ext cx="10476230" cy="990600"/>
            <a:chOff x="0" y="6515098"/>
            <a:chExt cx="10476230" cy="9906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853426"/>
              <a:ext cx="10475975" cy="6522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22548" y="6987539"/>
              <a:ext cx="480059" cy="437515"/>
            </a:xfrm>
            <a:custGeom>
              <a:avLst/>
              <a:gdLst/>
              <a:ahLst/>
              <a:cxnLst/>
              <a:rect l="l" t="t" r="r" b="b"/>
              <a:pathLst>
                <a:path w="480060" h="437515">
                  <a:moveTo>
                    <a:pt x="347344" y="0"/>
                  </a:moveTo>
                  <a:lnTo>
                    <a:pt x="315594" y="3809"/>
                  </a:lnTo>
                  <a:lnTo>
                    <a:pt x="286385" y="15239"/>
                  </a:lnTo>
                  <a:lnTo>
                    <a:pt x="260985" y="33007"/>
                  </a:lnTo>
                  <a:lnTo>
                    <a:pt x="240029" y="56502"/>
                  </a:lnTo>
                  <a:lnTo>
                    <a:pt x="219075" y="33007"/>
                  </a:lnTo>
                  <a:lnTo>
                    <a:pt x="193675" y="15239"/>
                  </a:lnTo>
                  <a:lnTo>
                    <a:pt x="164464" y="3809"/>
                  </a:lnTo>
                  <a:lnTo>
                    <a:pt x="132079" y="0"/>
                  </a:lnTo>
                  <a:lnTo>
                    <a:pt x="90169" y="6984"/>
                  </a:lnTo>
                  <a:lnTo>
                    <a:pt x="53975" y="26022"/>
                  </a:lnTo>
                  <a:lnTo>
                    <a:pt x="25400" y="55232"/>
                  </a:lnTo>
                  <a:lnTo>
                    <a:pt x="6350" y="92049"/>
                  </a:lnTo>
                  <a:lnTo>
                    <a:pt x="0" y="134581"/>
                  </a:lnTo>
                  <a:lnTo>
                    <a:pt x="3175" y="165049"/>
                  </a:lnTo>
                  <a:lnTo>
                    <a:pt x="15239" y="208851"/>
                  </a:lnTo>
                  <a:lnTo>
                    <a:pt x="35560" y="252018"/>
                  </a:lnTo>
                  <a:lnTo>
                    <a:pt x="62229" y="293916"/>
                  </a:lnTo>
                  <a:lnTo>
                    <a:pt x="94614" y="332638"/>
                  </a:lnTo>
                  <a:lnTo>
                    <a:pt x="130175" y="367563"/>
                  </a:lnTo>
                  <a:lnTo>
                    <a:pt x="167004" y="397393"/>
                  </a:lnTo>
                  <a:lnTo>
                    <a:pt x="204469" y="420881"/>
                  </a:lnTo>
                  <a:lnTo>
                    <a:pt x="240029" y="437387"/>
                  </a:lnTo>
                  <a:lnTo>
                    <a:pt x="275589" y="420881"/>
                  </a:lnTo>
                  <a:lnTo>
                    <a:pt x="313054" y="397393"/>
                  </a:lnTo>
                  <a:lnTo>
                    <a:pt x="349885" y="367563"/>
                  </a:lnTo>
                  <a:lnTo>
                    <a:pt x="385444" y="332638"/>
                  </a:lnTo>
                  <a:lnTo>
                    <a:pt x="417829" y="293916"/>
                  </a:lnTo>
                  <a:lnTo>
                    <a:pt x="444500" y="252018"/>
                  </a:lnTo>
                  <a:lnTo>
                    <a:pt x="464819" y="208851"/>
                  </a:lnTo>
                  <a:lnTo>
                    <a:pt x="480060" y="142836"/>
                  </a:lnTo>
                  <a:lnTo>
                    <a:pt x="480060" y="134581"/>
                  </a:lnTo>
                  <a:lnTo>
                    <a:pt x="473075" y="92049"/>
                  </a:lnTo>
                  <a:lnTo>
                    <a:pt x="454660" y="55232"/>
                  </a:lnTo>
                  <a:lnTo>
                    <a:pt x="426085" y="26022"/>
                  </a:lnTo>
                  <a:lnTo>
                    <a:pt x="389254" y="6984"/>
                  </a:lnTo>
                  <a:lnTo>
                    <a:pt x="347344" y="0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6688" y="6515098"/>
              <a:ext cx="1303019" cy="94183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141978" y="7031532"/>
            <a:ext cx="204533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180" dirty="0">
                <a:solidFill>
                  <a:srgbClr val="FFFFFF"/>
                </a:solidFill>
                <a:latin typeface="SimSun"/>
                <a:cs typeface="SimSun"/>
              </a:rPr>
              <a:t>它可以挽救你的生命。</a:t>
            </a:r>
            <a:endParaRPr sz="17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36369"/>
            <a:ext cx="10706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6985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55616" y="938529"/>
            <a:ext cx="5278120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099"/>
              </a:lnSpc>
              <a:spcBef>
                <a:spcPts val="100"/>
              </a:spcBef>
            </a:pPr>
            <a:r>
              <a:rPr sz="2100" spc="-204" dirty="0"/>
              <a:t>“现在您知道接受乙型肝炎检测有多重要......制</a:t>
            </a:r>
            <a:r>
              <a:rPr sz="2100" spc="-195" dirty="0"/>
              <a:t>定一个接受检测的计划！</a:t>
            </a:r>
            <a:endParaRPr sz="2100"/>
          </a:p>
        </p:txBody>
      </p:sp>
      <p:sp>
        <p:nvSpPr>
          <p:cNvPr id="5" name="object 5"/>
          <p:cNvSpPr txBox="1"/>
          <p:nvPr/>
        </p:nvSpPr>
        <p:spPr>
          <a:xfrm>
            <a:off x="4555616" y="2182494"/>
            <a:ext cx="5036185" cy="177673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100" spc="-95" dirty="0">
                <a:solidFill>
                  <a:srgbClr val="082C6C"/>
                </a:solidFill>
                <a:latin typeface="SimSun"/>
                <a:cs typeface="SimSun"/>
              </a:rPr>
              <a:t>你可以：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710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215" dirty="0">
                <a:solidFill>
                  <a:srgbClr val="082C6C"/>
                </a:solidFill>
                <a:latin typeface="SimSun"/>
                <a:cs typeface="SimSun"/>
              </a:rPr>
              <a:t>承诺为自己、家人和朋友接受检测。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210" dirty="0">
                <a:solidFill>
                  <a:srgbClr val="082C6C"/>
                </a:solidFill>
                <a:latin typeface="SimSun"/>
                <a:cs typeface="SimSun"/>
              </a:rPr>
              <a:t>寻找您附近的免费乙型肝炎检测事件。</a:t>
            </a:r>
            <a:endParaRPr sz="2100">
              <a:latin typeface="SimSun"/>
              <a:cs typeface="SimSun"/>
            </a:endParaRPr>
          </a:p>
          <a:p>
            <a:pPr marL="926465" indent="-227965">
              <a:lnSpc>
                <a:spcPct val="100000"/>
              </a:lnSpc>
              <a:spcBef>
                <a:spcPts val="1095"/>
              </a:spcBef>
              <a:buClr>
                <a:srgbClr val="000000"/>
              </a:buClr>
              <a:buFont typeface="Symbol"/>
              <a:buChar char=""/>
              <a:tabLst>
                <a:tab pos="926465" algn="l"/>
              </a:tabLst>
            </a:pPr>
            <a:r>
              <a:rPr sz="2100" spc="-210" dirty="0">
                <a:solidFill>
                  <a:srgbClr val="082C6C"/>
                </a:solidFill>
                <a:latin typeface="SimSun"/>
                <a:cs typeface="SimSun"/>
              </a:rPr>
              <a:t>下次看医生的时询问检测。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5616" y="5250942"/>
            <a:ext cx="55568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15" dirty="0">
                <a:solidFill>
                  <a:srgbClr val="082C6C"/>
                </a:solidFill>
                <a:latin typeface="SimSun"/>
                <a:cs typeface="SimSun"/>
              </a:rPr>
              <a:t>别可怕倡导您的健康！接受检测可以救你的生命。”</a:t>
            </a:r>
            <a:endParaRPr sz="210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1851660"/>
            <a:ext cx="3550920" cy="25420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4533" y="847090"/>
            <a:ext cx="167386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-665" dirty="0">
                <a:solidFill>
                  <a:srgbClr val="000000"/>
                </a:solidFill>
              </a:rPr>
              <a:t>讨论问题</a:t>
            </a:r>
            <a:endParaRPr sz="3750"/>
          </a:p>
        </p:txBody>
      </p:sp>
      <p:sp>
        <p:nvSpPr>
          <p:cNvPr id="3" name="object 3"/>
          <p:cNvSpPr txBox="1"/>
          <p:nvPr/>
        </p:nvSpPr>
        <p:spPr>
          <a:xfrm>
            <a:off x="281736" y="2513203"/>
            <a:ext cx="6868159" cy="236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indent="-292100">
              <a:lnSpc>
                <a:spcPct val="100000"/>
              </a:lnSpc>
              <a:spcBef>
                <a:spcPts val="100"/>
              </a:spcBef>
              <a:buSzPct val="81481"/>
              <a:buAutoNum type="arabicPeriod"/>
              <a:tabLst>
                <a:tab pos="296545" algn="l"/>
              </a:tabLst>
            </a:pPr>
            <a:r>
              <a:rPr sz="2700" spc="-280" dirty="0">
                <a:latin typeface="SimSun"/>
                <a:cs typeface="SimSun"/>
              </a:rPr>
              <a:t>关于乙型肝炎，您发现哪些令人惊讶的事情？</a:t>
            </a:r>
            <a:endParaRPr sz="2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35"/>
              </a:spcBef>
              <a:buFont typeface="SimSun"/>
              <a:buAutoNum type="arabicPeriod"/>
            </a:pPr>
            <a:endParaRPr sz="2700">
              <a:latin typeface="SimSun"/>
              <a:cs typeface="SimSun"/>
            </a:endParaRPr>
          </a:p>
          <a:p>
            <a:pPr marL="382905" indent="-360045">
              <a:lnSpc>
                <a:spcPct val="100000"/>
              </a:lnSpc>
              <a:buSzPct val="81481"/>
              <a:buAutoNum type="arabicPeriod"/>
              <a:tabLst>
                <a:tab pos="382905" algn="l"/>
              </a:tabLst>
            </a:pPr>
            <a:r>
              <a:rPr sz="2700" spc="-280" dirty="0">
                <a:latin typeface="SimSun"/>
                <a:cs typeface="SimSun"/>
              </a:rPr>
              <a:t>对于接受乙型肝炎检测，您有哪些疑虑或问题？</a:t>
            </a:r>
            <a:endParaRPr sz="2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Font typeface="SimSun"/>
              <a:buAutoNum type="arabicPeriod"/>
            </a:pPr>
            <a:endParaRPr sz="2700">
              <a:latin typeface="SimSun"/>
              <a:cs typeface="SimSun"/>
            </a:endParaRPr>
          </a:p>
          <a:p>
            <a:pPr marL="378460" indent="-355600">
              <a:lnSpc>
                <a:spcPct val="100000"/>
              </a:lnSpc>
              <a:buSzPct val="81481"/>
              <a:buAutoNum type="arabicPeriod"/>
              <a:tabLst>
                <a:tab pos="378460" algn="l"/>
              </a:tabLst>
            </a:pPr>
            <a:r>
              <a:rPr sz="2700" spc="-290" dirty="0">
                <a:latin typeface="SimSun"/>
                <a:cs typeface="SimSun"/>
              </a:rPr>
              <a:t>看完这个演讲后，您接受检测的可能性有多大？</a:t>
            </a:r>
            <a:endParaRPr sz="27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60735" cy="4556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571" y="1143000"/>
            <a:ext cx="6096000" cy="15514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935" y="1436369"/>
            <a:ext cx="10401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50" dirty="0">
                <a:latin typeface="SimSun"/>
                <a:cs typeface="SimSun"/>
              </a:rPr>
              <a:t>教育者脚本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4736" y="1146265"/>
            <a:ext cx="4197350" cy="122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220345" algn="ctr">
              <a:lnSpc>
                <a:spcPct val="125499"/>
              </a:lnSpc>
              <a:spcBef>
                <a:spcPts val="100"/>
              </a:spcBef>
            </a:pPr>
            <a:r>
              <a:rPr sz="2000" i="1" spc="120" dirty="0">
                <a:latin typeface="SimSun"/>
                <a:cs typeface="SimSun"/>
              </a:rPr>
              <a:t>如果您觉得方便， 请提出以下</a:t>
            </a:r>
            <a:r>
              <a:rPr sz="2000" i="1" spc="225" dirty="0">
                <a:latin typeface="SimSun"/>
                <a:cs typeface="SimSun"/>
              </a:rPr>
              <a:t>已准备问题促进开放</a:t>
            </a:r>
            <a:r>
              <a:rPr sz="1950" i="1" spc="55" dirty="0">
                <a:latin typeface="SimSun"/>
                <a:cs typeface="SimSun"/>
              </a:rPr>
              <a:t>对话</a:t>
            </a:r>
            <a:endParaRPr sz="195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950" i="1" spc="85" dirty="0">
                <a:latin typeface="SimSun"/>
                <a:cs typeface="SimSun"/>
              </a:rPr>
              <a:t>并鼓励社区成员提出任何剩余问题。</a:t>
            </a:r>
            <a:endParaRPr sz="195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35" y="4112133"/>
            <a:ext cx="11576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0189" y="3015488"/>
            <a:ext cx="508000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0" dirty="0">
                <a:solidFill>
                  <a:srgbClr val="082C6C"/>
                </a:solidFill>
                <a:latin typeface="SimSun"/>
                <a:cs typeface="SimSun"/>
              </a:rPr>
              <a:t>“我们今天的教育就到此结束。我想问你：</a:t>
            </a:r>
            <a:endParaRPr sz="21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100">
              <a:latin typeface="SimSun"/>
              <a:cs typeface="SimSun"/>
            </a:endParaRPr>
          </a:p>
          <a:p>
            <a:pPr marL="13970">
              <a:lnSpc>
                <a:spcPct val="100000"/>
              </a:lnSpc>
            </a:pPr>
            <a:r>
              <a:rPr sz="2100" spc="-215" dirty="0">
                <a:solidFill>
                  <a:srgbClr val="082C6C"/>
                </a:solidFill>
                <a:latin typeface="SimSun"/>
                <a:cs typeface="SimSun"/>
              </a:rPr>
              <a:t>关于乙型肝炎，您已发现什么令人惊讶的事情？</a:t>
            </a:r>
            <a:endParaRPr sz="21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1078" y="4577842"/>
            <a:ext cx="531177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15" dirty="0">
                <a:solidFill>
                  <a:srgbClr val="082C6C"/>
                </a:solidFill>
                <a:latin typeface="SimSun"/>
                <a:cs typeface="SimSun"/>
              </a:rPr>
              <a:t>对于接受乙型肝炎检测，您有哪些疑虑或问题？</a:t>
            </a:r>
            <a:endParaRPr sz="21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1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100" spc="-225" dirty="0">
                <a:solidFill>
                  <a:srgbClr val="082C6C"/>
                </a:solidFill>
                <a:latin typeface="SimSun"/>
                <a:cs typeface="SimSun"/>
              </a:rPr>
              <a:t>看完这个演讲后，您接受检测的可能性有多大？”</a:t>
            </a:r>
            <a:endParaRPr sz="210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" y="1732788"/>
            <a:ext cx="3288791" cy="23545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19" y="4101846"/>
            <a:ext cx="2253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70" dirty="0">
                <a:solidFill>
                  <a:srgbClr val="082C6C"/>
                </a:solidFill>
                <a:latin typeface="SimSun"/>
                <a:cs typeface="SimSun"/>
              </a:rPr>
              <a:t>谢谢您！</a:t>
            </a:r>
            <a:endParaRPr sz="44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419" y="4677325"/>
            <a:ext cx="3674745" cy="861694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300" spc="-275" dirty="0">
                <a:solidFill>
                  <a:srgbClr val="082C6C"/>
                </a:solidFill>
                <a:latin typeface="SimSun"/>
                <a:cs typeface="SimSun"/>
              </a:rPr>
              <a:t>保持了解乙型肝炎、接受检测并</a:t>
            </a:r>
            <a:endParaRPr sz="23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300" spc="-245" dirty="0">
                <a:solidFill>
                  <a:srgbClr val="082C6C"/>
                </a:solidFill>
                <a:latin typeface="SimSun"/>
                <a:cs typeface="SimSun"/>
              </a:rPr>
              <a:t>鼓励您亲人也这样做！</a:t>
            </a:r>
            <a:endParaRPr sz="23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589787"/>
            <a:ext cx="3998976" cy="27096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3" y="589787"/>
            <a:ext cx="2311907" cy="26913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9647" y="749808"/>
            <a:ext cx="3172968" cy="27721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0391" y="6792468"/>
            <a:ext cx="2418588" cy="5425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460735" cy="457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9964" y="6754367"/>
            <a:ext cx="1360932" cy="74980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864095" y="3819144"/>
            <a:ext cx="3390900" cy="2809240"/>
            <a:chOff x="6864095" y="3819144"/>
            <a:chExt cx="3390900" cy="2809240"/>
          </a:xfrm>
        </p:grpSpPr>
        <p:sp>
          <p:nvSpPr>
            <p:cNvPr id="11" name="object 11"/>
            <p:cNvSpPr/>
            <p:nvPr/>
          </p:nvSpPr>
          <p:spPr>
            <a:xfrm>
              <a:off x="6958583" y="6472427"/>
              <a:ext cx="3165475" cy="155575"/>
            </a:xfrm>
            <a:custGeom>
              <a:avLst/>
              <a:gdLst/>
              <a:ahLst/>
              <a:cxnLst/>
              <a:rect l="l" t="t" r="r" b="b"/>
              <a:pathLst>
                <a:path w="3165475" h="155575">
                  <a:moveTo>
                    <a:pt x="316534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3165348" y="155448"/>
                  </a:lnTo>
                  <a:lnTo>
                    <a:pt x="3165348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3527" y="5538216"/>
              <a:ext cx="355600" cy="814069"/>
            </a:xfrm>
            <a:custGeom>
              <a:avLst/>
              <a:gdLst/>
              <a:ahLst/>
              <a:cxnLst/>
              <a:rect l="l" t="t" r="r" b="b"/>
              <a:pathLst>
                <a:path w="355600" h="814070">
                  <a:moveTo>
                    <a:pt x="355092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355092" y="813816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53528" y="5797245"/>
              <a:ext cx="355600" cy="290195"/>
            </a:xfrm>
            <a:custGeom>
              <a:avLst/>
              <a:gdLst/>
              <a:ahLst/>
              <a:cxnLst/>
              <a:rect l="l" t="t" r="r" b="b"/>
              <a:pathLst>
                <a:path w="355600" h="290195">
                  <a:moveTo>
                    <a:pt x="355092" y="258572"/>
                  </a:moveTo>
                  <a:lnTo>
                    <a:pt x="0" y="258572"/>
                  </a:lnTo>
                  <a:lnTo>
                    <a:pt x="0" y="289610"/>
                  </a:lnTo>
                  <a:lnTo>
                    <a:pt x="355092" y="289610"/>
                  </a:lnTo>
                  <a:lnTo>
                    <a:pt x="355092" y="258572"/>
                  </a:lnTo>
                  <a:close/>
                </a:path>
                <a:path w="355600" h="290195">
                  <a:moveTo>
                    <a:pt x="355092" y="0"/>
                  </a:moveTo>
                  <a:lnTo>
                    <a:pt x="0" y="0"/>
                  </a:lnTo>
                  <a:lnTo>
                    <a:pt x="0" y="31038"/>
                  </a:lnTo>
                  <a:lnTo>
                    <a:pt x="355092" y="31038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770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53527" y="5076444"/>
              <a:ext cx="1795780" cy="375285"/>
            </a:xfrm>
            <a:custGeom>
              <a:avLst/>
              <a:gdLst/>
              <a:ahLst/>
              <a:cxnLst/>
              <a:rect l="l" t="t" r="r" b="b"/>
              <a:pathLst>
                <a:path w="1795779" h="375285">
                  <a:moveTo>
                    <a:pt x="1795272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1795272" y="374903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4011" y="5076444"/>
              <a:ext cx="3211195" cy="289560"/>
            </a:xfrm>
            <a:custGeom>
              <a:avLst/>
              <a:gdLst/>
              <a:ahLst/>
              <a:cxnLst/>
              <a:rect l="l" t="t" r="r" b="b"/>
              <a:pathLst>
                <a:path w="3211195" h="289560">
                  <a:moveTo>
                    <a:pt x="2682113" y="0"/>
                  </a:moveTo>
                  <a:lnTo>
                    <a:pt x="464185" y="0"/>
                  </a:lnTo>
                  <a:lnTo>
                    <a:pt x="0" y="289559"/>
                  </a:lnTo>
                  <a:lnTo>
                    <a:pt x="3211068" y="289559"/>
                  </a:lnTo>
                  <a:lnTo>
                    <a:pt x="2682113" y="0"/>
                  </a:lnTo>
                  <a:close/>
                </a:path>
              </a:pathLst>
            </a:custGeom>
            <a:solidFill>
              <a:srgbClr val="544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3028" y="4593323"/>
              <a:ext cx="2196465" cy="483234"/>
            </a:xfrm>
            <a:custGeom>
              <a:avLst/>
              <a:gdLst/>
              <a:ahLst/>
              <a:cxnLst/>
              <a:rect l="l" t="t" r="r" b="b"/>
              <a:pathLst>
                <a:path w="2196465" h="483235">
                  <a:moveTo>
                    <a:pt x="2073529" y="216204"/>
                  </a:moveTo>
                  <a:lnTo>
                    <a:pt x="117475" y="216204"/>
                  </a:lnTo>
                  <a:lnTo>
                    <a:pt x="117475" y="483120"/>
                  </a:lnTo>
                  <a:lnTo>
                    <a:pt x="2073529" y="483120"/>
                  </a:lnTo>
                  <a:lnTo>
                    <a:pt x="2073529" y="216204"/>
                  </a:lnTo>
                  <a:close/>
                </a:path>
                <a:path w="2196465" h="483235">
                  <a:moveTo>
                    <a:pt x="2196084" y="0"/>
                  </a:moveTo>
                  <a:lnTo>
                    <a:pt x="0" y="0"/>
                  </a:lnTo>
                  <a:lnTo>
                    <a:pt x="0" y="141998"/>
                  </a:lnTo>
                  <a:lnTo>
                    <a:pt x="2196084" y="141998"/>
                  </a:lnTo>
                  <a:lnTo>
                    <a:pt x="2196084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87183" y="3974592"/>
              <a:ext cx="2769235" cy="582295"/>
            </a:xfrm>
            <a:custGeom>
              <a:avLst/>
              <a:gdLst/>
              <a:ahLst/>
              <a:cxnLst/>
              <a:rect l="l" t="t" r="r" b="b"/>
              <a:pathLst>
                <a:path w="2769234" h="582295">
                  <a:moveTo>
                    <a:pt x="2226564" y="0"/>
                  </a:moveTo>
                  <a:lnTo>
                    <a:pt x="538734" y="0"/>
                  </a:lnTo>
                  <a:lnTo>
                    <a:pt x="393826" y="290449"/>
                  </a:lnTo>
                  <a:lnTo>
                    <a:pt x="0" y="582168"/>
                  </a:lnTo>
                  <a:lnTo>
                    <a:pt x="2769108" y="582168"/>
                  </a:lnTo>
                  <a:lnTo>
                    <a:pt x="2350516" y="290449"/>
                  </a:lnTo>
                  <a:lnTo>
                    <a:pt x="2226564" y="0"/>
                  </a:lnTo>
                  <a:close/>
                </a:path>
              </a:pathLst>
            </a:custGeom>
            <a:solidFill>
              <a:srgbClr val="544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92567" y="3819144"/>
              <a:ext cx="1922145" cy="155575"/>
            </a:xfrm>
            <a:custGeom>
              <a:avLst/>
              <a:gdLst/>
              <a:ahLst/>
              <a:cxnLst/>
              <a:rect l="l" t="t" r="r" b="b"/>
              <a:pathLst>
                <a:path w="1922145" h="155575">
                  <a:moveTo>
                    <a:pt x="1921763" y="0"/>
                  </a:moveTo>
                  <a:lnTo>
                    <a:pt x="1863343" y="0"/>
                  </a:lnTo>
                  <a:lnTo>
                    <a:pt x="1832228" y="3809"/>
                  </a:lnTo>
                  <a:lnTo>
                    <a:pt x="1779524" y="32892"/>
                  </a:lnTo>
                  <a:lnTo>
                    <a:pt x="1746503" y="77723"/>
                  </a:lnTo>
                  <a:lnTo>
                    <a:pt x="192404" y="77723"/>
                  </a:lnTo>
                  <a:lnTo>
                    <a:pt x="148589" y="31622"/>
                  </a:lnTo>
                  <a:lnTo>
                    <a:pt x="88264" y="3809"/>
                  </a:lnTo>
                  <a:lnTo>
                    <a:pt x="54609" y="0"/>
                  </a:lnTo>
                  <a:lnTo>
                    <a:pt x="0" y="0"/>
                  </a:lnTo>
                  <a:lnTo>
                    <a:pt x="131445" y="155447"/>
                  </a:lnTo>
                  <a:lnTo>
                    <a:pt x="1819528" y="155447"/>
                  </a:lnTo>
                  <a:lnTo>
                    <a:pt x="1921763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81900" y="4735055"/>
              <a:ext cx="1955800" cy="805180"/>
            </a:xfrm>
            <a:custGeom>
              <a:avLst/>
              <a:gdLst/>
              <a:ahLst/>
              <a:cxnLst/>
              <a:rect l="l" t="t" r="r" b="b"/>
              <a:pathLst>
                <a:path w="1955800" h="805179">
                  <a:moveTo>
                    <a:pt x="391071" y="738644"/>
                  </a:moveTo>
                  <a:lnTo>
                    <a:pt x="71755" y="738644"/>
                  </a:lnTo>
                  <a:lnTo>
                    <a:pt x="71755" y="804684"/>
                  </a:lnTo>
                  <a:lnTo>
                    <a:pt x="391071" y="804684"/>
                  </a:lnTo>
                  <a:lnTo>
                    <a:pt x="391071" y="738644"/>
                  </a:lnTo>
                  <a:close/>
                </a:path>
                <a:path w="1955800" h="805179">
                  <a:moveTo>
                    <a:pt x="1955292" y="0"/>
                  </a:moveTo>
                  <a:lnTo>
                    <a:pt x="0" y="0"/>
                  </a:lnTo>
                  <a:lnTo>
                    <a:pt x="0" y="74942"/>
                  </a:lnTo>
                  <a:lnTo>
                    <a:pt x="1955292" y="74942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32064" y="5539739"/>
              <a:ext cx="810895" cy="812800"/>
            </a:xfrm>
            <a:custGeom>
              <a:avLst/>
              <a:gdLst/>
              <a:ahLst/>
              <a:cxnLst/>
              <a:rect l="l" t="t" r="r" b="b"/>
              <a:pathLst>
                <a:path w="810895" h="812800">
                  <a:moveTo>
                    <a:pt x="810768" y="101600"/>
                  </a:moveTo>
                  <a:lnTo>
                    <a:pt x="736346" y="101600"/>
                  </a:lnTo>
                  <a:lnTo>
                    <a:pt x="736346" y="0"/>
                  </a:lnTo>
                  <a:lnTo>
                    <a:pt x="661924" y="0"/>
                  </a:lnTo>
                  <a:lnTo>
                    <a:pt x="661924" y="113030"/>
                  </a:lnTo>
                  <a:lnTo>
                    <a:pt x="661924" y="162560"/>
                  </a:lnTo>
                  <a:lnTo>
                    <a:pt x="154559" y="162560"/>
                  </a:lnTo>
                  <a:lnTo>
                    <a:pt x="154559" y="119380"/>
                  </a:lnTo>
                  <a:lnTo>
                    <a:pt x="212344" y="119380"/>
                  </a:lnTo>
                  <a:lnTo>
                    <a:pt x="212344" y="64770"/>
                  </a:lnTo>
                  <a:lnTo>
                    <a:pt x="604774" y="64770"/>
                  </a:lnTo>
                  <a:lnTo>
                    <a:pt x="604774" y="113030"/>
                  </a:lnTo>
                  <a:lnTo>
                    <a:pt x="661924" y="113030"/>
                  </a:lnTo>
                  <a:lnTo>
                    <a:pt x="661924" y="0"/>
                  </a:lnTo>
                  <a:lnTo>
                    <a:pt x="68707" y="0"/>
                  </a:lnTo>
                  <a:lnTo>
                    <a:pt x="68707" y="64770"/>
                  </a:lnTo>
                  <a:lnTo>
                    <a:pt x="0" y="64770"/>
                  </a:lnTo>
                  <a:lnTo>
                    <a:pt x="0" y="119380"/>
                  </a:lnTo>
                  <a:lnTo>
                    <a:pt x="0" y="162560"/>
                  </a:lnTo>
                  <a:lnTo>
                    <a:pt x="0" y="812800"/>
                  </a:lnTo>
                  <a:lnTo>
                    <a:pt x="810768" y="812800"/>
                  </a:lnTo>
                  <a:lnTo>
                    <a:pt x="810768" y="162560"/>
                  </a:lnTo>
                  <a:lnTo>
                    <a:pt x="810768" y="10160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32064" y="5605272"/>
              <a:ext cx="810895" cy="746760"/>
            </a:xfrm>
            <a:custGeom>
              <a:avLst/>
              <a:gdLst/>
              <a:ahLst/>
              <a:cxnLst/>
              <a:rect l="l" t="t" r="r" b="b"/>
              <a:pathLst>
                <a:path w="810895" h="746760">
                  <a:moveTo>
                    <a:pt x="31788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31788" y="746760"/>
                  </a:lnTo>
                  <a:lnTo>
                    <a:pt x="31788" y="0"/>
                  </a:lnTo>
                  <a:close/>
                </a:path>
                <a:path w="810895" h="746760">
                  <a:moveTo>
                    <a:pt x="810818" y="0"/>
                  </a:moveTo>
                  <a:lnTo>
                    <a:pt x="773938" y="0"/>
                  </a:lnTo>
                  <a:lnTo>
                    <a:pt x="773938" y="746760"/>
                  </a:lnTo>
                  <a:lnTo>
                    <a:pt x="810818" y="746760"/>
                  </a:lnTo>
                  <a:lnTo>
                    <a:pt x="810818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32064" y="5797245"/>
              <a:ext cx="810895" cy="290195"/>
            </a:xfrm>
            <a:custGeom>
              <a:avLst/>
              <a:gdLst/>
              <a:ahLst/>
              <a:cxnLst/>
              <a:rect l="l" t="t" r="r" b="b"/>
              <a:pathLst>
                <a:path w="810895" h="290195">
                  <a:moveTo>
                    <a:pt x="191401" y="258572"/>
                  </a:moveTo>
                  <a:lnTo>
                    <a:pt x="0" y="258572"/>
                  </a:lnTo>
                  <a:lnTo>
                    <a:pt x="0" y="289610"/>
                  </a:lnTo>
                  <a:lnTo>
                    <a:pt x="191401" y="289610"/>
                  </a:lnTo>
                  <a:lnTo>
                    <a:pt x="191401" y="258572"/>
                  </a:lnTo>
                  <a:close/>
                </a:path>
                <a:path w="810895" h="290195">
                  <a:moveTo>
                    <a:pt x="191401" y="0"/>
                  </a:moveTo>
                  <a:lnTo>
                    <a:pt x="0" y="0"/>
                  </a:lnTo>
                  <a:lnTo>
                    <a:pt x="0" y="31038"/>
                  </a:lnTo>
                  <a:lnTo>
                    <a:pt x="191401" y="31038"/>
                  </a:lnTo>
                  <a:lnTo>
                    <a:pt x="191401" y="0"/>
                  </a:lnTo>
                  <a:close/>
                </a:path>
                <a:path w="810895" h="290195">
                  <a:moveTo>
                    <a:pt x="810780" y="258572"/>
                  </a:moveTo>
                  <a:lnTo>
                    <a:pt x="625094" y="258572"/>
                  </a:lnTo>
                  <a:lnTo>
                    <a:pt x="625094" y="289610"/>
                  </a:lnTo>
                  <a:lnTo>
                    <a:pt x="810780" y="289610"/>
                  </a:lnTo>
                  <a:lnTo>
                    <a:pt x="810780" y="258572"/>
                  </a:lnTo>
                  <a:close/>
                </a:path>
                <a:path w="810895" h="290195">
                  <a:moveTo>
                    <a:pt x="810780" y="0"/>
                  </a:moveTo>
                  <a:lnTo>
                    <a:pt x="625094" y="0"/>
                  </a:lnTo>
                  <a:lnTo>
                    <a:pt x="625094" y="31038"/>
                  </a:lnTo>
                  <a:lnTo>
                    <a:pt x="810780" y="31038"/>
                  </a:lnTo>
                  <a:lnTo>
                    <a:pt x="810780" y="0"/>
                  </a:lnTo>
                  <a:close/>
                </a:path>
              </a:pathLst>
            </a:custGeom>
            <a:solidFill>
              <a:srgbClr val="770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70163" y="5472683"/>
              <a:ext cx="736600" cy="67310"/>
            </a:xfrm>
            <a:custGeom>
              <a:avLst/>
              <a:gdLst/>
              <a:ahLst/>
              <a:cxnLst/>
              <a:rect l="l" t="t" r="r" b="b"/>
              <a:pathLst>
                <a:path w="736600" h="67310">
                  <a:moveTo>
                    <a:pt x="736092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736092" y="6705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66275" y="5538216"/>
              <a:ext cx="382905" cy="814069"/>
            </a:xfrm>
            <a:custGeom>
              <a:avLst/>
              <a:gdLst/>
              <a:ahLst/>
              <a:cxnLst/>
              <a:rect l="l" t="t" r="r" b="b"/>
              <a:pathLst>
                <a:path w="382904" h="814070">
                  <a:moveTo>
                    <a:pt x="382524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382524" y="813816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66276" y="5797245"/>
              <a:ext cx="382905" cy="290195"/>
            </a:xfrm>
            <a:custGeom>
              <a:avLst/>
              <a:gdLst/>
              <a:ahLst/>
              <a:cxnLst/>
              <a:rect l="l" t="t" r="r" b="b"/>
              <a:pathLst>
                <a:path w="382904" h="290195">
                  <a:moveTo>
                    <a:pt x="382524" y="258572"/>
                  </a:moveTo>
                  <a:lnTo>
                    <a:pt x="0" y="258572"/>
                  </a:lnTo>
                  <a:lnTo>
                    <a:pt x="0" y="289610"/>
                  </a:lnTo>
                  <a:lnTo>
                    <a:pt x="382524" y="289610"/>
                  </a:lnTo>
                  <a:lnTo>
                    <a:pt x="382524" y="258572"/>
                  </a:lnTo>
                  <a:close/>
                </a:path>
                <a:path w="382904" h="290195">
                  <a:moveTo>
                    <a:pt x="382524" y="0"/>
                  </a:moveTo>
                  <a:lnTo>
                    <a:pt x="0" y="0"/>
                  </a:lnTo>
                  <a:lnTo>
                    <a:pt x="0" y="31038"/>
                  </a:lnTo>
                  <a:lnTo>
                    <a:pt x="382524" y="31038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770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53528" y="5450839"/>
              <a:ext cx="1795780" cy="88900"/>
            </a:xfrm>
            <a:custGeom>
              <a:avLst/>
              <a:gdLst/>
              <a:ahLst/>
              <a:cxnLst/>
              <a:rect l="l" t="t" r="r" b="b"/>
              <a:pathLst>
                <a:path w="1795779" h="88900">
                  <a:moveTo>
                    <a:pt x="179527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1451102" y="22860"/>
                  </a:lnTo>
                  <a:lnTo>
                    <a:pt x="1451102" y="88900"/>
                  </a:lnTo>
                  <a:lnTo>
                    <a:pt x="1795272" y="88900"/>
                  </a:lnTo>
                  <a:lnTo>
                    <a:pt x="1795272" y="22860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64095" y="5364480"/>
              <a:ext cx="3390900" cy="108585"/>
            </a:xfrm>
            <a:custGeom>
              <a:avLst/>
              <a:gdLst/>
              <a:ahLst/>
              <a:cxnLst/>
              <a:rect l="l" t="t" r="r" b="b"/>
              <a:pathLst>
                <a:path w="3390900" h="108585">
                  <a:moveTo>
                    <a:pt x="3390900" y="0"/>
                  </a:moveTo>
                  <a:lnTo>
                    <a:pt x="0" y="0"/>
                  </a:lnTo>
                  <a:lnTo>
                    <a:pt x="90804" y="108204"/>
                  </a:lnTo>
                  <a:lnTo>
                    <a:pt x="3302000" y="108204"/>
                  </a:lnTo>
                  <a:lnTo>
                    <a:pt x="339090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87512" y="5727191"/>
              <a:ext cx="506095" cy="22860"/>
            </a:xfrm>
            <a:custGeom>
              <a:avLst/>
              <a:gdLst/>
              <a:ahLst/>
              <a:cxnLst/>
              <a:rect l="l" t="t" r="r" b="b"/>
              <a:pathLst>
                <a:path w="506095" h="22860">
                  <a:moveTo>
                    <a:pt x="36766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36766" y="22860"/>
                  </a:lnTo>
                  <a:lnTo>
                    <a:pt x="36766" y="0"/>
                  </a:lnTo>
                  <a:close/>
                </a:path>
                <a:path w="506095" h="22860">
                  <a:moveTo>
                    <a:pt x="505891" y="0"/>
                  </a:moveTo>
                  <a:lnTo>
                    <a:pt x="470916" y="0"/>
                  </a:lnTo>
                  <a:lnTo>
                    <a:pt x="470916" y="22860"/>
                  </a:lnTo>
                  <a:lnTo>
                    <a:pt x="505891" y="22860"/>
                  </a:lnTo>
                  <a:lnTo>
                    <a:pt x="505891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82027" y="4556760"/>
              <a:ext cx="2973705" cy="71755"/>
            </a:xfrm>
            <a:custGeom>
              <a:avLst/>
              <a:gdLst/>
              <a:ahLst/>
              <a:cxnLst/>
              <a:rect l="l" t="t" r="r" b="b"/>
              <a:pathLst>
                <a:path w="2973704" h="71754">
                  <a:moveTo>
                    <a:pt x="2973324" y="0"/>
                  </a:moveTo>
                  <a:lnTo>
                    <a:pt x="0" y="0"/>
                  </a:lnTo>
                  <a:lnTo>
                    <a:pt x="85725" y="71627"/>
                  </a:lnTo>
                  <a:lnTo>
                    <a:pt x="2872358" y="71627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57872" y="5568695"/>
              <a:ext cx="2377440" cy="783590"/>
            </a:xfrm>
            <a:custGeom>
              <a:avLst/>
              <a:gdLst/>
              <a:ahLst/>
              <a:cxnLst/>
              <a:rect l="l" t="t" r="r" b="b"/>
              <a:pathLst>
                <a:path w="2377440" h="783589">
                  <a:moveTo>
                    <a:pt x="123888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123888" y="783336"/>
                  </a:lnTo>
                  <a:lnTo>
                    <a:pt x="123888" y="0"/>
                  </a:lnTo>
                  <a:close/>
                </a:path>
                <a:path w="2377440" h="783589">
                  <a:moveTo>
                    <a:pt x="774509" y="73063"/>
                  </a:moveTo>
                  <a:lnTo>
                    <a:pt x="650621" y="73063"/>
                  </a:lnTo>
                  <a:lnTo>
                    <a:pt x="650621" y="783336"/>
                  </a:lnTo>
                  <a:lnTo>
                    <a:pt x="774509" y="783336"/>
                  </a:lnTo>
                  <a:lnTo>
                    <a:pt x="774509" y="73063"/>
                  </a:lnTo>
                  <a:close/>
                </a:path>
                <a:path w="2377440" h="783589">
                  <a:moveTo>
                    <a:pt x="1708467" y="73063"/>
                  </a:moveTo>
                  <a:lnTo>
                    <a:pt x="1584579" y="73063"/>
                  </a:lnTo>
                  <a:lnTo>
                    <a:pt x="1584579" y="783336"/>
                  </a:lnTo>
                  <a:lnTo>
                    <a:pt x="1708467" y="783336"/>
                  </a:lnTo>
                  <a:lnTo>
                    <a:pt x="1708467" y="73063"/>
                  </a:lnTo>
                  <a:close/>
                </a:path>
                <a:path w="2377440" h="783589">
                  <a:moveTo>
                    <a:pt x="2377376" y="0"/>
                  </a:moveTo>
                  <a:lnTo>
                    <a:pt x="2253488" y="0"/>
                  </a:lnTo>
                  <a:lnTo>
                    <a:pt x="2253488" y="783336"/>
                  </a:lnTo>
                  <a:lnTo>
                    <a:pt x="2377376" y="783336"/>
                  </a:lnTo>
                  <a:lnTo>
                    <a:pt x="2377376" y="0"/>
                  </a:lnTo>
                  <a:close/>
                </a:path>
              </a:pathLst>
            </a:custGeom>
            <a:solidFill>
              <a:srgbClr val="ED4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24087" y="5727192"/>
              <a:ext cx="434340" cy="624840"/>
            </a:xfrm>
            <a:custGeom>
              <a:avLst/>
              <a:gdLst/>
              <a:ahLst/>
              <a:cxnLst/>
              <a:rect l="l" t="t" r="r" b="b"/>
              <a:pathLst>
                <a:path w="434340" h="624839">
                  <a:moveTo>
                    <a:pt x="43434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434340" y="624840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77427" y="5786627"/>
              <a:ext cx="326390" cy="565785"/>
            </a:xfrm>
            <a:custGeom>
              <a:avLst/>
              <a:gdLst/>
              <a:ahLst/>
              <a:cxnLst/>
              <a:rect l="l" t="t" r="r" b="b"/>
              <a:pathLst>
                <a:path w="326390" h="565785">
                  <a:moveTo>
                    <a:pt x="326135" y="0"/>
                  </a:moveTo>
                  <a:lnTo>
                    <a:pt x="0" y="0"/>
                  </a:lnTo>
                  <a:lnTo>
                    <a:pt x="0" y="565404"/>
                  </a:lnTo>
                  <a:lnTo>
                    <a:pt x="326135" y="565404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3905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77912" y="4878336"/>
              <a:ext cx="1769745" cy="109855"/>
            </a:xfrm>
            <a:custGeom>
              <a:avLst/>
              <a:gdLst/>
              <a:ahLst/>
              <a:cxnLst/>
              <a:rect l="l" t="t" r="r" b="b"/>
              <a:pathLst>
                <a:path w="1769745" h="109854">
                  <a:moveTo>
                    <a:pt x="379514" y="0"/>
                  </a:moveTo>
                  <a:lnTo>
                    <a:pt x="0" y="0"/>
                  </a:lnTo>
                  <a:lnTo>
                    <a:pt x="0" y="107810"/>
                  </a:lnTo>
                  <a:lnTo>
                    <a:pt x="379514" y="107810"/>
                  </a:lnTo>
                  <a:lnTo>
                    <a:pt x="379514" y="0"/>
                  </a:lnTo>
                  <a:close/>
                </a:path>
                <a:path w="1769745" h="109854">
                  <a:moveTo>
                    <a:pt x="848525" y="0"/>
                  </a:moveTo>
                  <a:lnTo>
                    <a:pt x="469011" y="0"/>
                  </a:lnTo>
                  <a:lnTo>
                    <a:pt x="469011" y="107810"/>
                  </a:lnTo>
                  <a:lnTo>
                    <a:pt x="848525" y="107810"/>
                  </a:lnTo>
                  <a:lnTo>
                    <a:pt x="848525" y="0"/>
                  </a:lnTo>
                  <a:close/>
                </a:path>
                <a:path w="1769745" h="109854">
                  <a:moveTo>
                    <a:pt x="1317536" y="0"/>
                  </a:moveTo>
                  <a:lnTo>
                    <a:pt x="938022" y="0"/>
                  </a:lnTo>
                  <a:lnTo>
                    <a:pt x="938022" y="107810"/>
                  </a:lnTo>
                  <a:lnTo>
                    <a:pt x="1317536" y="107810"/>
                  </a:lnTo>
                  <a:lnTo>
                    <a:pt x="1317536" y="0"/>
                  </a:lnTo>
                  <a:close/>
                </a:path>
                <a:path w="1769745" h="109854">
                  <a:moveTo>
                    <a:pt x="1769402" y="1905"/>
                  </a:moveTo>
                  <a:lnTo>
                    <a:pt x="1389888" y="1905"/>
                  </a:lnTo>
                  <a:lnTo>
                    <a:pt x="1389888" y="109715"/>
                  </a:lnTo>
                  <a:lnTo>
                    <a:pt x="1769402" y="109715"/>
                  </a:lnTo>
                  <a:lnTo>
                    <a:pt x="1769402" y="1905"/>
                  </a:lnTo>
                  <a:close/>
                </a:path>
              </a:pathLst>
            </a:custGeom>
            <a:solidFill>
              <a:srgbClr val="3A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04047" y="5510783"/>
              <a:ext cx="196850" cy="131445"/>
            </a:xfrm>
            <a:custGeom>
              <a:avLst/>
              <a:gdLst/>
              <a:ahLst/>
              <a:cxnLst/>
              <a:rect l="l" t="t" r="r" b="b"/>
              <a:pathLst>
                <a:path w="196850" h="131445">
                  <a:moveTo>
                    <a:pt x="196596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6596" y="131063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72043" y="5472683"/>
              <a:ext cx="198120" cy="132715"/>
            </a:xfrm>
            <a:custGeom>
              <a:avLst/>
              <a:gdLst/>
              <a:ahLst/>
              <a:cxnLst/>
              <a:rect l="l" t="t" r="r" b="b"/>
              <a:pathLst>
                <a:path w="198120" h="132714">
                  <a:moveTo>
                    <a:pt x="198120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98120" y="132587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72043" y="5472683"/>
              <a:ext cx="198120" cy="44450"/>
            </a:xfrm>
            <a:custGeom>
              <a:avLst/>
              <a:gdLst/>
              <a:ahLst/>
              <a:cxnLst/>
              <a:rect l="l" t="t" r="r" b="b"/>
              <a:pathLst>
                <a:path w="198120" h="44450">
                  <a:moveTo>
                    <a:pt x="198120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198120" y="44195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68155" y="5510783"/>
              <a:ext cx="198120" cy="131445"/>
            </a:xfrm>
            <a:custGeom>
              <a:avLst/>
              <a:gdLst/>
              <a:ahLst/>
              <a:cxnLst/>
              <a:rect l="l" t="t" r="r" b="b"/>
              <a:pathLst>
                <a:path w="198120" h="131445">
                  <a:moveTo>
                    <a:pt x="19812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8120" y="131063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04731" y="5472683"/>
              <a:ext cx="198120" cy="132715"/>
            </a:xfrm>
            <a:custGeom>
              <a:avLst/>
              <a:gdLst/>
              <a:ahLst/>
              <a:cxnLst/>
              <a:rect l="l" t="t" r="r" b="b"/>
              <a:pathLst>
                <a:path w="198120" h="132714">
                  <a:moveTo>
                    <a:pt x="198120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98120" y="132587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04731" y="5472683"/>
              <a:ext cx="198120" cy="44450"/>
            </a:xfrm>
            <a:custGeom>
              <a:avLst/>
              <a:gdLst/>
              <a:ahLst/>
              <a:cxnLst/>
              <a:rect l="l" t="t" r="r" b="b"/>
              <a:pathLst>
                <a:path w="198120" h="44450">
                  <a:moveTo>
                    <a:pt x="198120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198120" y="44195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08620" y="5568645"/>
              <a:ext cx="1727200" cy="73660"/>
            </a:xfrm>
            <a:custGeom>
              <a:avLst/>
              <a:gdLst/>
              <a:ahLst/>
              <a:cxnLst/>
              <a:rect l="l" t="t" r="r" b="b"/>
              <a:pathLst>
                <a:path w="1727200" h="73660">
                  <a:moveTo>
                    <a:pt x="123875" y="35674"/>
                  </a:moveTo>
                  <a:lnTo>
                    <a:pt x="0" y="35674"/>
                  </a:lnTo>
                  <a:lnTo>
                    <a:pt x="0" y="73202"/>
                  </a:lnTo>
                  <a:lnTo>
                    <a:pt x="123875" y="73202"/>
                  </a:lnTo>
                  <a:lnTo>
                    <a:pt x="123875" y="35674"/>
                  </a:lnTo>
                  <a:close/>
                </a:path>
                <a:path w="1727200" h="73660">
                  <a:moveTo>
                    <a:pt x="1057706" y="35674"/>
                  </a:moveTo>
                  <a:lnTo>
                    <a:pt x="933831" y="35674"/>
                  </a:lnTo>
                  <a:lnTo>
                    <a:pt x="933831" y="73202"/>
                  </a:lnTo>
                  <a:lnTo>
                    <a:pt x="1057706" y="73202"/>
                  </a:lnTo>
                  <a:lnTo>
                    <a:pt x="1057706" y="35674"/>
                  </a:lnTo>
                  <a:close/>
                </a:path>
                <a:path w="1727200" h="73660">
                  <a:moveTo>
                    <a:pt x="1726742" y="0"/>
                  </a:moveTo>
                  <a:lnTo>
                    <a:pt x="1602867" y="0"/>
                  </a:lnTo>
                  <a:lnTo>
                    <a:pt x="1602867" y="29260"/>
                  </a:lnTo>
                  <a:lnTo>
                    <a:pt x="1726742" y="29260"/>
                  </a:lnTo>
                  <a:lnTo>
                    <a:pt x="1726742" y="0"/>
                  </a:lnTo>
                  <a:close/>
                </a:path>
              </a:pathLst>
            </a:custGeom>
            <a:solidFill>
              <a:srgbClr val="AF1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73767" y="5472683"/>
              <a:ext cx="198120" cy="96520"/>
            </a:xfrm>
            <a:custGeom>
              <a:avLst/>
              <a:gdLst/>
              <a:ahLst/>
              <a:cxnLst/>
              <a:rect l="l" t="t" r="r" b="b"/>
              <a:pathLst>
                <a:path w="198120" h="96520">
                  <a:moveTo>
                    <a:pt x="198120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198120" y="96012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73767" y="5472683"/>
              <a:ext cx="198120" cy="38100"/>
            </a:xfrm>
            <a:custGeom>
              <a:avLst/>
              <a:gdLst/>
              <a:ahLst/>
              <a:cxnLst/>
              <a:rect l="l" t="t" r="r" b="b"/>
              <a:pathLst>
                <a:path w="198120" h="38100">
                  <a:moveTo>
                    <a:pt x="19812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8120" y="3810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57871" y="5568695"/>
              <a:ext cx="125095" cy="29209"/>
            </a:xfrm>
            <a:custGeom>
              <a:avLst/>
              <a:gdLst/>
              <a:ahLst/>
              <a:cxnLst/>
              <a:rect l="l" t="t" r="r" b="b"/>
              <a:pathLst>
                <a:path w="125095" h="29210">
                  <a:moveTo>
                    <a:pt x="124968" y="0"/>
                  </a:moveTo>
                  <a:lnTo>
                    <a:pt x="0" y="0"/>
                  </a:lnTo>
                  <a:lnTo>
                    <a:pt x="0" y="28955"/>
                  </a:lnTo>
                  <a:lnTo>
                    <a:pt x="124968" y="28955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AF1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21295" y="5472683"/>
              <a:ext cx="198120" cy="96520"/>
            </a:xfrm>
            <a:custGeom>
              <a:avLst/>
              <a:gdLst/>
              <a:ahLst/>
              <a:cxnLst/>
              <a:rect l="l" t="t" r="r" b="b"/>
              <a:pathLst>
                <a:path w="198120" h="96520">
                  <a:moveTo>
                    <a:pt x="198120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198120" y="96012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21295" y="5472683"/>
              <a:ext cx="198120" cy="38100"/>
            </a:xfrm>
            <a:custGeom>
              <a:avLst/>
              <a:gdLst/>
              <a:ahLst/>
              <a:cxnLst/>
              <a:rect l="l" t="t" r="r" b="b"/>
              <a:pathLst>
                <a:path w="198120" h="38100">
                  <a:moveTo>
                    <a:pt x="19812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8120" y="3810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343899" y="5585460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393700" h="44450">
                  <a:moveTo>
                    <a:pt x="393192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393192" y="44195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ED4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43899" y="5628132"/>
              <a:ext cx="393700" cy="24765"/>
            </a:xfrm>
            <a:custGeom>
              <a:avLst/>
              <a:gdLst/>
              <a:ahLst/>
              <a:cxnLst/>
              <a:rect l="l" t="t" r="r" b="b"/>
              <a:pathLst>
                <a:path w="393700" h="24764">
                  <a:moveTo>
                    <a:pt x="393192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393192" y="24383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78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4700" y="4628349"/>
              <a:ext cx="2708275" cy="975994"/>
            </a:xfrm>
            <a:custGeom>
              <a:avLst/>
              <a:gdLst/>
              <a:ahLst/>
              <a:cxnLst/>
              <a:rect l="l" t="t" r="r" b="b"/>
              <a:pathLst>
                <a:path w="2708275" h="975995">
                  <a:moveTo>
                    <a:pt x="23495" y="844054"/>
                  </a:moveTo>
                  <a:lnTo>
                    <a:pt x="0" y="844054"/>
                  </a:lnTo>
                  <a:lnTo>
                    <a:pt x="0" y="975398"/>
                  </a:lnTo>
                  <a:lnTo>
                    <a:pt x="23495" y="975398"/>
                  </a:lnTo>
                  <a:lnTo>
                    <a:pt x="23495" y="844054"/>
                  </a:lnTo>
                  <a:close/>
                </a:path>
                <a:path w="2708275" h="975995">
                  <a:moveTo>
                    <a:pt x="173990" y="0"/>
                  </a:moveTo>
                  <a:lnTo>
                    <a:pt x="150495" y="0"/>
                  </a:lnTo>
                  <a:lnTo>
                    <a:pt x="150495" y="131356"/>
                  </a:lnTo>
                  <a:lnTo>
                    <a:pt x="173990" y="131356"/>
                  </a:lnTo>
                  <a:lnTo>
                    <a:pt x="173990" y="0"/>
                  </a:lnTo>
                  <a:close/>
                </a:path>
                <a:path w="2708275" h="975995">
                  <a:moveTo>
                    <a:pt x="2708148" y="0"/>
                  </a:moveTo>
                  <a:lnTo>
                    <a:pt x="2684653" y="0"/>
                  </a:lnTo>
                  <a:lnTo>
                    <a:pt x="2684653" y="131356"/>
                  </a:lnTo>
                  <a:lnTo>
                    <a:pt x="2708148" y="131356"/>
                  </a:lnTo>
                  <a:lnTo>
                    <a:pt x="2708148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02880" y="5472696"/>
              <a:ext cx="2171065" cy="132715"/>
            </a:xfrm>
            <a:custGeom>
              <a:avLst/>
              <a:gdLst/>
              <a:ahLst/>
              <a:cxnLst/>
              <a:rect l="l" t="t" r="r" b="b"/>
              <a:pathLst>
                <a:path w="2171065" h="132714">
                  <a:moveTo>
                    <a:pt x="23507" y="0"/>
                  </a:moveTo>
                  <a:lnTo>
                    <a:pt x="0" y="0"/>
                  </a:lnTo>
                  <a:lnTo>
                    <a:pt x="0" y="132575"/>
                  </a:lnTo>
                  <a:lnTo>
                    <a:pt x="23507" y="132575"/>
                  </a:lnTo>
                  <a:lnTo>
                    <a:pt x="23507" y="0"/>
                  </a:lnTo>
                  <a:close/>
                </a:path>
                <a:path w="2171065" h="132714">
                  <a:moveTo>
                    <a:pt x="1460881" y="0"/>
                  </a:moveTo>
                  <a:lnTo>
                    <a:pt x="1438021" y="0"/>
                  </a:lnTo>
                  <a:lnTo>
                    <a:pt x="1438021" y="132575"/>
                  </a:lnTo>
                  <a:lnTo>
                    <a:pt x="1460881" y="132575"/>
                  </a:lnTo>
                  <a:lnTo>
                    <a:pt x="1460881" y="0"/>
                  </a:lnTo>
                  <a:close/>
                </a:path>
                <a:path w="2171065" h="132714">
                  <a:moveTo>
                    <a:pt x="2171065" y="0"/>
                  </a:moveTo>
                  <a:lnTo>
                    <a:pt x="2148205" y="0"/>
                  </a:lnTo>
                  <a:lnTo>
                    <a:pt x="2148205" y="132575"/>
                  </a:lnTo>
                  <a:lnTo>
                    <a:pt x="2171065" y="132575"/>
                  </a:lnTo>
                  <a:lnTo>
                    <a:pt x="2171065" y="0"/>
                  </a:lnTo>
                  <a:close/>
                </a:path>
              </a:pathLst>
            </a:custGeom>
            <a:solidFill>
              <a:srgbClr val="460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20583" y="559765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93345" y="0"/>
                  </a:moveTo>
                  <a:lnTo>
                    <a:pt x="57150" y="6985"/>
                  </a:lnTo>
                  <a:lnTo>
                    <a:pt x="27305" y="27178"/>
                  </a:lnTo>
                  <a:lnTo>
                    <a:pt x="6985" y="57023"/>
                  </a:lnTo>
                  <a:lnTo>
                    <a:pt x="0" y="93725"/>
                  </a:lnTo>
                  <a:lnTo>
                    <a:pt x="6985" y="130429"/>
                  </a:lnTo>
                  <a:lnTo>
                    <a:pt x="27305" y="160274"/>
                  </a:lnTo>
                  <a:lnTo>
                    <a:pt x="57150" y="180467"/>
                  </a:lnTo>
                  <a:lnTo>
                    <a:pt x="93345" y="187452"/>
                  </a:lnTo>
                  <a:lnTo>
                    <a:pt x="130301" y="180467"/>
                  </a:lnTo>
                  <a:lnTo>
                    <a:pt x="160147" y="160274"/>
                  </a:lnTo>
                  <a:lnTo>
                    <a:pt x="180467" y="130429"/>
                  </a:lnTo>
                  <a:lnTo>
                    <a:pt x="187451" y="93725"/>
                  </a:lnTo>
                  <a:lnTo>
                    <a:pt x="180467" y="57023"/>
                  </a:lnTo>
                  <a:lnTo>
                    <a:pt x="160147" y="27178"/>
                  </a:lnTo>
                  <a:lnTo>
                    <a:pt x="130301" y="6985"/>
                  </a:lnTo>
                  <a:lnTo>
                    <a:pt x="93345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73923" y="5597651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1148" y="0"/>
                  </a:moveTo>
                  <a:lnTo>
                    <a:pt x="25273" y="6985"/>
                  </a:lnTo>
                  <a:lnTo>
                    <a:pt x="12065" y="27178"/>
                  </a:lnTo>
                  <a:lnTo>
                    <a:pt x="3175" y="57023"/>
                  </a:lnTo>
                  <a:lnTo>
                    <a:pt x="0" y="93725"/>
                  </a:lnTo>
                  <a:lnTo>
                    <a:pt x="3175" y="130429"/>
                  </a:lnTo>
                  <a:lnTo>
                    <a:pt x="12065" y="160274"/>
                  </a:lnTo>
                  <a:lnTo>
                    <a:pt x="25273" y="180467"/>
                  </a:lnTo>
                  <a:lnTo>
                    <a:pt x="41148" y="187452"/>
                  </a:lnTo>
                  <a:lnTo>
                    <a:pt x="57023" y="180467"/>
                  </a:lnTo>
                  <a:lnTo>
                    <a:pt x="70230" y="160274"/>
                  </a:lnTo>
                  <a:lnTo>
                    <a:pt x="79121" y="130429"/>
                  </a:lnTo>
                  <a:lnTo>
                    <a:pt x="82296" y="93725"/>
                  </a:lnTo>
                  <a:lnTo>
                    <a:pt x="79121" y="57023"/>
                  </a:lnTo>
                  <a:lnTo>
                    <a:pt x="70230" y="27178"/>
                  </a:lnTo>
                  <a:lnTo>
                    <a:pt x="57023" y="6985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157715" y="559765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93725" y="0"/>
                  </a:moveTo>
                  <a:lnTo>
                    <a:pt x="57023" y="6985"/>
                  </a:lnTo>
                  <a:lnTo>
                    <a:pt x="27177" y="27178"/>
                  </a:lnTo>
                  <a:lnTo>
                    <a:pt x="7619" y="57023"/>
                  </a:lnTo>
                  <a:lnTo>
                    <a:pt x="0" y="93725"/>
                  </a:lnTo>
                  <a:lnTo>
                    <a:pt x="7619" y="130429"/>
                  </a:lnTo>
                  <a:lnTo>
                    <a:pt x="27177" y="160274"/>
                  </a:lnTo>
                  <a:lnTo>
                    <a:pt x="57023" y="180467"/>
                  </a:lnTo>
                  <a:lnTo>
                    <a:pt x="93725" y="187452"/>
                  </a:lnTo>
                  <a:lnTo>
                    <a:pt x="129793" y="180467"/>
                  </a:lnTo>
                  <a:lnTo>
                    <a:pt x="159638" y="160274"/>
                  </a:lnTo>
                  <a:lnTo>
                    <a:pt x="179831" y="130429"/>
                  </a:lnTo>
                  <a:lnTo>
                    <a:pt x="187451" y="93725"/>
                  </a:lnTo>
                  <a:lnTo>
                    <a:pt x="179831" y="57023"/>
                  </a:lnTo>
                  <a:lnTo>
                    <a:pt x="159638" y="27178"/>
                  </a:lnTo>
                  <a:lnTo>
                    <a:pt x="129793" y="6985"/>
                  </a:lnTo>
                  <a:lnTo>
                    <a:pt x="93725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211055" y="5597651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0767" y="0"/>
                  </a:moveTo>
                  <a:lnTo>
                    <a:pt x="24892" y="6985"/>
                  </a:lnTo>
                  <a:lnTo>
                    <a:pt x="12065" y="27178"/>
                  </a:lnTo>
                  <a:lnTo>
                    <a:pt x="3175" y="57023"/>
                  </a:lnTo>
                  <a:lnTo>
                    <a:pt x="0" y="93725"/>
                  </a:lnTo>
                  <a:lnTo>
                    <a:pt x="3175" y="130429"/>
                  </a:lnTo>
                  <a:lnTo>
                    <a:pt x="12065" y="160274"/>
                  </a:lnTo>
                  <a:lnTo>
                    <a:pt x="24892" y="180467"/>
                  </a:lnTo>
                  <a:lnTo>
                    <a:pt x="40767" y="187452"/>
                  </a:lnTo>
                  <a:lnTo>
                    <a:pt x="57403" y="180467"/>
                  </a:lnTo>
                  <a:lnTo>
                    <a:pt x="70230" y="160274"/>
                  </a:lnTo>
                  <a:lnTo>
                    <a:pt x="79121" y="130429"/>
                  </a:lnTo>
                  <a:lnTo>
                    <a:pt x="82296" y="93725"/>
                  </a:lnTo>
                  <a:lnTo>
                    <a:pt x="79121" y="57023"/>
                  </a:lnTo>
                  <a:lnTo>
                    <a:pt x="70230" y="27178"/>
                  </a:lnTo>
                  <a:lnTo>
                    <a:pt x="57403" y="6985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27691" y="471982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93725" y="0"/>
                  </a:moveTo>
                  <a:lnTo>
                    <a:pt x="57023" y="7620"/>
                  </a:lnTo>
                  <a:lnTo>
                    <a:pt x="27177" y="27813"/>
                  </a:lnTo>
                  <a:lnTo>
                    <a:pt x="6984" y="57404"/>
                  </a:lnTo>
                  <a:lnTo>
                    <a:pt x="0" y="93980"/>
                  </a:lnTo>
                  <a:lnTo>
                    <a:pt x="6984" y="130048"/>
                  </a:lnTo>
                  <a:lnTo>
                    <a:pt x="27177" y="160274"/>
                  </a:lnTo>
                  <a:lnTo>
                    <a:pt x="57023" y="179832"/>
                  </a:lnTo>
                  <a:lnTo>
                    <a:pt x="93725" y="187452"/>
                  </a:lnTo>
                  <a:lnTo>
                    <a:pt x="129793" y="179832"/>
                  </a:lnTo>
                  <a:lnTo>
                    <a:pt x="159638" y="160274"/>
                  </a:lnTo>
                  <a:lnTo>
                    <a:pt x="179831" y="130048"/>
                  </a:lnTo>
                  <a:lnTo>
                    <a:pt x="187451" y="93980"/>
                  </a:lnTo>
                  <a:lnTo>
                    <a:pt x="179831" y="57404"/>
                  </a:lnTo>
                  <a:lnTo>
                    <a:pt x="159638" y="27813"/>
                  </a:lnTo>
                  <a:lnTo>
                    <a:pt x="129793" y="7620"/>
                  </a:lnTo>
                  <a:lnTo>
                    <a:pt x="93725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79507" y="4719827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0767" y="0"/>
                  </a:moveTo>
                  <a:lnTo>
                    <a:pt x="24892" y="7620"/>
                  </a:lnTo>
                  <a:lnTo>
                    <a:pt x="12065" y="27813"/>
                  </a:lnTo>
                  <a:lnTo>
                    <a:pt x="3175" y="57404"/>
                  </a:lnTo>
                  <a:lnTo>
                    <a:pt x="0" y="93980"/>
                  </a:lnTo>
                  <a:lnTo>
                    <a:pt x="3175" y="130048"/>
                  </a:lnTo>
                  <a:lnTo>
                    <a:pt x="12065" y="160274"/>
                  </a:lnTo>
                  <a:lnTo>
                    <a:pt x="24892" y="179832"/>
                  </a:lnTo>
                  <a:lnTo>
                    <a:pt x="40767" y="187452"/>
                  </a:lnTo>
                  <a:lnTo>
                    <a:pt x="56769" y="179832"/>
                  </a:lnTo>
                  <a:lnTo>
                    <a:pt x="70231" y="160274"/>
                  </a:lnTo>
                  <a:lnTo>
                    <a:pt x="79121" y="130048"/>
                  </a:lnTo>
                  <a:lnTo>
                    <a:pt x="82296" y="93980"/>
                  </a:lnTo>
                  <a:lnTo>
                    <a:pt x="79121" y="57404"/>
                  </a:lnTo>
                  <a:lnTo>
                    <a:pt x="70231" y="27813"/>
                  </a:lnTo>
                  <a:lnTo>
                    <a:pt x="56769" y="7620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93279" y="4741163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94488" y="0"/>
                  </a:moveTo>
                  <a:lnTo>
                    <a:pt x="58039" y="7619"/>
                  </a:lnTo>
                  <a:lnTo>
                    <a:pt x="28067" y="27940"/>
                  </a:lnTo>
                  <a:lnTo>
                    <a:pt x="7620" y="57912"/>
                  </a:lnTo>
                  <a:lnTo>
                    <a:pt x="0" y="94742"/>
                  </a:lnTo>
                  <a:lnTo>
                    <a:pt x="7620" y="131063"/>
                  </a:lnTo>
                  <a:lnTo>
                    <a:pt x="28067" y="161671"/>
                  </a:lnTo>
                  <a:lnTo>
                    <a:pt x="58039" y="181356"/>
                  </a:lnTo>
                  <a:lnTo>
                    <a:pt x="94488" y="188975"/>
                  </a:lnTo>
                  <a:lnTo>
                    <a:pt x="131572" y="181356"/>
                  </a:lnTo>
                  <a:lnTo>
                    <a:pt x="161544" y="161671"/>
                  </a:lnTo>
                  <a:lnTo>
                    <a:pt x="181355" y="131063"/>
                  </a:lnTo>
                  <a:lnTo>
                    <a:pt x="188975" y="94742"/>
                  </a:lnTo>
                  <a:lnTo>
                    <a:pt x="181355" y="57912"/>
                  </a:lnTo>
                  <a:lnTo>
                    <a:pt x="161544" y="27940"/>
                  </a:lnTo>
                  <a:lnTo>
                    <a:pt x="131572" y="7619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46619" y="4741163"/>
              <a:ext cx="81280" cy="189230"/>
            </a:xfrm>
            <a:custGeom>
              <a:avLst/>
              <a:gdLst/>
              <a:ahLst/>
              <a:cxnLst/>
              <a:rect l="l" t="t" r="r" b="b"/>
              <a:pathLst>
                <a:path w="81279" h="189229">
                  <a:moveTo>
                    <a:pt x="40639" y="0"/>
                  </a:moveTo>
                  <a:lnTo>
                    <a:pt x="24383" y="7619"/>
                  </a:lnTo>
                  <a:lnTo>
                    <a:pt x="11937" y="27940"/>
                  </a:lnTo>
                  <a:lnTo>
                    <a:pt x="3175" y="57912"/>
                  </a:lnTo>
                  <a:lnTo>
                    <a:pt x="0" y="94742"/>
                  </a:lnTo>
                  <a:lnTo>
                    <a:pt x="3175" y="131063"/>
                  </a:lnTo>
                  <a:lnTo>
                    <a:pt x="11937" y="161671"/>
                  </a:lnTo>
                  <a:lnTo>
                    <a:pt x="24383" y="181356"/>
                  </a:lnTo>
                  <a:lnTo>
                    <a:pt x="40639" y="188975"/>
                  </a:lnTo>
                  <a:lnTo>
                    <a:pt x="56387" y="181356"/>
                  </a:lnTo>
                  <a:lnTo>
                    <a:pt x="68833" y="161671"/>
                  </a:lnTo>
                  <a:lnTo>
                    <a:pt x="77597" y="131063"/>
                  </a:lnTo>
                  <a:lnTo>
                    <a:pt x="80772" y="94742"/>
                  </a:lnTo>
                  <a:lnTo>
                    <a:pt x="77597" y="57912"/>
                  </a:lnTo>
                  <a:lnTo>
                    <a:pt x="68833" y="27940"/>
                  </a:lnTo>
                  <a:lnTo>
                    <a:pt x="56387" y="7619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42403" y="5591555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94488" y="0"/>
                  </a:moveTo>
                  <a:lnTo>
                    <a:pt x="57403" y="6985"/>
                  </a:lnTo>
                  <a:lnTo>
                    <a:pt x="27431" y="27305"/>
                  </a:lnTo>
                  <a:lnTo>
                    <a:pt x="6985" y="57277"/>
                  </a:lnTo>
                  <a:lnTo>
                    <a:pt x="0" y="94107"/>
                  </a:lnTo>
                  <a:lnTo>
                    <a:pt x="6985" y="131064"/>
                  </a:lnTo>
                  <a:lnTo>
                    <a:pt x="27431" y="161036"/>
                  </a:lnTo>
                  <a:lnTo>
                    <a:pt x="57403" y="181356"/>
                  </a:lnTo>
                  <a:lnTo>
                    <a:pt x="94488" y="188976"/>
                  </a:lnTo>
                  <a:lnTo>
                    <a:pt x="130937" y="181356"/>
                  </a:lnTo>
                  <a:lnTo>
                    <a:pt x="160909" y="161036"/>
                  </a:lnTo>
                  <a:lnTo>
                    <a:pt x="181355" y="131064"/>
                  </a:lnTo>
                  <a:lnTo>
                    <a:pt x="188975" y="94107"/>
                  </a:lnTo>
                  <a:lnTo>
                    <a:pt x="181355" y="57277"/>
                  </a:lnTo>
                  <a:lnTo>
                    <a:pt x="160909" y="27305"/>
                  </a:lnTo>
                  <a:lnTo>
                    <a:pt x="130937" y="6985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EB1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95743" y="5591555"/>
              <a:ext cx="82550" cy="189230"/>
            </a:xfrm>
            <a:custGeom>
              <a:avLst/>
              <a:gdLst/>
              <a:ahLst/>
              <a:cxnLst/>
              <a:rect l="l" t="t" r="r" b="b"/>
              <a:pathLst>
                <a:path w="82550" h="189229">
                  <a:moveTo>
                    <a:pt x="41148" y="0"/>
                  </a:moveTo>
                  <a:lnTo>
                    <a:pt x="25273" y="6985"/>
                  </a:lnTo>
                  <a:lnTo>
                    <a:pt x="12064" y="27305"/>
                  </a:lnTo>
                  <a:lnTo>
                    <a:pt x="3809" y="57277"/>
                  </a:lnTo>
                  <a:lnTo>
                    <a:pt x="0" y="94107"/>
                  </a:lnTo>
                  <a:lnTo>
                    <a:pt x="3809" y="131064"/>
                  </a:lnTo>
                  <a:lnTo>
                    <a:pt x="12064" y="161036"/>
                  </a:lnTo>
                  <a:lnTo>
                    <a:pt x="25273" y="181356"/>
                  </a:lnTo>
                  <a:lnTo>
                    <a:pt x="41148" y="188976"/>
                  </a:lnTo>
                  <a:lnTo>
                    <a:pt x="57023" y="181356"/>
                  </a:lnTo>
                  <a:lnTo>
                    <a:pt x="70230" y="161036"/>
                  </a:lnTo>
                  <a:lnTo>
                    <a:pt x="79121" y="131064"/>
                  </a:lnTo>
                  <a:lnTo>
                    <a:pt x="82296" y="94107"/>
                  </a:lnTo>
                  <a:lnTo>
                    <a:pt x="79121" y="57277"/>
                  </a:lnTo>
                  <a:lnTo>
                    <a:pt x="70230" y="27305"/>
                  </a:lnTo>
                  <a:lnTo>
                    <a:pt x="57023" y="6985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60279" y="5591555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29" h="189229">
                  <a:moveTo>
                    <a:pt x="94488" y="0"/>
                  </a:moveTo>
                  <a:lnTo>
                    <a:pt x="57403" y="6985"/>
                  </a:lnTo>
                  <a:lnTo>
                    <a:pt x="27431" y="27305"/>
                  </a:lnTo>
                  <a:lnTo>
                    <a:pt x="6985" y="57277"/>
                  </a:lnTo>
                  <a:lnTo>
                    <a:pt x="0" y="94107"/>
                  </a:lnTo>
                  <a:lnTo>
                    <a:pt x="6985" y="131064"/>
                  </a:lnTo>
                  <a:lnTo>
                    <a:pt x="27431" y="161036"/>
                  </a:lnTo>
                  <a:lnTo>
                    <a:pt x="57403" y="181356"/>
                  </a:lnTo>
                  <a:lnTo>
                    <a:pt x="94488" y="188976"/>
                  </a:lnTo>
                  <a:lnTo>
                    <a:pt x="130937" y="181356"/>
                  </a:lnTo>
                  <a:lnTo>
                    <a:pt x="160909" y="161036"/>
                  </a:lnTo>
                  <a:lnTo>
                    <a:pt x="181355" y="131064"/>
                  </a:lnTo>
                  <a:lnTo>
                    <a:pt x="188975" y="94107"/>
                  </a:lnTo>
                  <a:lnTo>
                    <a:pt x="181355" y="57277"/>
                  </a:lnTo>
                  <a:lnTo>
                    <a:pt x="160909" y="27305"/>
                  </a:lnTo>
                  <a:lnTo>
                    <a:pt x="130937" y="6985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EB1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913619" y="5591555"/>
              <a:ext cx="83820" cy="189230"/>
            </a:xfrm>
            <a:custGeom>
              <a:avLst/>
              <a:gdLst/>
              <a:ahLst/>
              <a:cxnLst/>
              <a:rect l="l" t="t" r="r" b="b"/>
              <a:pathLst>
                <a:path w="83820" h="189229">
                  <a:moveTo>
                    <a:pt x="41909" y="0"/>
                  </a:moveTo>
                  <a:lnTo>
                    <a:pt x="25780" y="6985"/>
                  </a:lnTo>
                  <a:lnTo>
                    <a:pt x="12191" y="27305"/>
                  </a:lnTo>
                  <a:lnTo>
                    <a:pt x="3809" y="57277"/>
                  </a:lnTo>
                  <a:lnTo>
                    <a:pt x="0" y="94107"/>
                  </a:lnTo>
                  <a:lnTo>
                    <a:pt x="3809" y="131064"/>
                  </a:lnTo>
                  <a:lnTo>
                    <a:pt x="12191" y="161036"/>
                  </a:lnTo>
                  <a:lnTo>
                    <a:pt x="25780" y="181356"/>
                  </a:lnTo>
                  <a:lnTo>
                    <a:pt x="41909" y="188976"/>
                  </a:lnTo>
                  <a:lnTo>
                    <a:pt x="58038" y="181356"/>
                  </a:lnTo>
                  <a:lnTo>
                    <a:pt x="71627" y="161036"/>
                  </a:lnTo>
                  <a:lnTo>
                    <a:pt x="80645" y="131064"/>
                  </a:lnTo>
                  <a:lnTo>
                    <a:pt x="83820" y="94107"/>
                  </a:lnTo>
                  <a:lnTo>
                    <a:pt x="80645" y="57277"/>
                  </a:lnTo>
                  <a:lnTo>
                    <a:pt x="71627" y="27305"/>
                  </a:lnTo>
                  <a:lnTo>
                    <a:pt x="58038" y="6985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87511" y="5652517"/>
              <a:ext cx="506095" cy="74930"/>
            </a:xfrm>
            <a:custGeom>
              <a:avLst/>
              <a:gdLst/>
              <a:ahLst/>
              <a:cxnLst/>
              <a:rect l="l" t="t" r="r" b="b"/>
              <a:pathLst>
                <a:path w="506095" h="74929">
                  <a:moveTo>
                    <a:pt x="505968" y="0"/>
                  </a:moveTo>
                  <a:lnTo>
                    <a:pt x="0" y="0"/>
                  </a:lnTo>
                  <a:lnTo>
                    <a:pt x="0" y="74674"/>
                  </a:lnTo>
                  <a:lnTo>
                    <a:pt x="505968" y="74674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ED4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324087" y="5727190"/>
              <a:ext cx="434340" cy="22860"/>
            </a:xfrm>
            <a:custGeom>
              <a:avLst/>
              <a:gdLst/>
              <a:ahLst/>
              <a:cxnLst/>
              <a:rect l="l" t="t" r="r" b="b"/>
              <a:pathLst>
                <a:path w="434340" h="22860">
                  <a:moveTo>
                    <a:pt x="434340" y="0"/>
                  </a:moveTo>
                  <a:lnTo>
                    <a:pt x="0" y="0"/>
                  </a:lnTo>
                  <a:lnTo>
                    <a:pt x="0" y="22861"/>
                  </a:lnTo>
                  <a:lnTo>
                    <a:pt x="434340" y="22861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B44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55992" y="3974591"/>
              <a:ext cx="1981200" cy="1390015"/>
            </a:xfrm>
            <a:custGeom>
              <a:avLst/>
              <a:gdLst/>
              <a:ahLst/>
              <a:cxnLst/>
              <a:rect l="l" t="t" r="r" b="b"/>
              <a:pathLst>
                <a:path w="1981200" h="1390014">
                  <a:moveTo>
                    <a:pt x="228473" y="1101090"/>
                  </a:moveTo>
                  <a:lnTo>
                    <a:pt x="200533" y="1101090"/>
                  </a:lnTo>
                  <a:lnTo>
                    <a:pt x="0" y="1389888"/>
                  </a:lnTo>
                  <a:lnTo>
                    <a:pt x="37465" y="1389888"/>
                  </a:lnTo>
                  <a:lnTo>
                    <a:pt x="228473" y="1101090"/>
                  </a:lnTo>
                  <a:close/>
                </a:path>
                <a:path w="1981200" h="1390014">
                  <a:moveTo>
                    <a:pt x="786511" y="1101090"/>
                  </a:moveTo>
                  <a:lnTo>
                    <a:pt x="758571" y="1101090"/>
                  </a:lnTo>
                  <a:lnTo>
                    <a:pt x="616966" y="1389888"/>
                  </a:lnTo>
                  <a:lnTo>
                    <a:pt x="653796" y="1389888"/>
                  </a:lnTo>
                  <a:lnTo>
                    <a:pt x="786511" y="1101090"/>
                  </a:lnTo>
                  <a:close/>
                </a:path>
                <a:path w="1981200" h="1390014">
                  <a:moveTo>
                    <a:pt x="1386967" y="1389888"/>
                  </a:moveTo>
                  <a:lnTo>
                    <a:pt x="1239139" y="1101090"/>
                  </a:lnTo>
                  <a:lnTo>
                    <a:pt x="1211199" y="1101090"/>
                  </a:lnTo>
                  <a:lnTo>
                    <a:pt x="1350264" y="1389888"/>
                  </a:lnTo>
                  <a:lnTo>
                    <a:pt x="1386967" y="1389888"/>
                  </a:lnTo>
                  <a:close/>
                </a:path>
                <a:path w="1981200" h="1390014">
                  <a:moveTo>
                    <a:pt x="1974850" y="1389888"/>
                  </a:moveTo>
                  <a:lnTo>
                    <a:pt x="1774317" y="1101090"/>
                  </a:lnTo>
                  <a:lnTo>
                    <a:pt x="1746377" y="1101090"/>
                  </a:lnTo>
                  <a:lnTo>
                    <a:pt x="1937385" y="1389888"/>
                  </a:lnTo>
                  <a:lnTo>
                    <a:pt x="1974850" y="1389888"/>
                  </a:lnTo>
                  <a:close/>
                </a:path>
                <a:path w="1981200" h="1390014">
                  <a:moveTo>
                    <a:pt x="1981200" y="290703"/>
                  </a:moveTo>
                  <a:lnTo>
                    <a:pt x="1857375" y="0"/>
                  </a:lnTo>
                  <a:lnTo>
                    <a:pt x="170815" y="0"/>
                  </a:lnTo>
                  <a:lnTo>
                    <a:pt x="26035" y="290703"/>
                  </a:lnTo>
                  <a:lnTo>
                    <a:pt x="304673" y="290703"/>
                  </a:lnTo>
                  <a:lnTo>
                    <a:pt x="104140" y="578739"/>
                  </a:lnTo>
                  <a:lnTo>
                    <a:pt x="141605" y="578739"/>
                  </a:lnTo>
                  <a:lnTo>
                    <a:pt x="332613" y="290703"/>
                  </a:lnTo>
                  <a:lnTo>
                    <a:pt x="787781" y="290703"/>
                  </a:lnTo>
                  <a:lnTo>
                    <a:pt x="646176" y="578739"/>
                  </a:lnTo>
                  <a:lnTo>
                    <a:pt x="683006" y="578739"/>
                  </a:lnTo>
                  <a:lnTo>
                    <a:pt x="815721" y="290703"/>
                  </a:lnTo>
                  <a:lnTo>
                    <a:pt x="1211199" y="290703"/>
                  </a:lnTo>
                  <a:lnTo>
                    <a:pt x="1350264" y="578739"/>
                  </a:lnTo>
                  <a:lnTo>
                    <a:pt x="1386967" y="578739"/>
                  </a:lnTo>
                  <a:lnTo>
                    <a:pt x="1239139" y="290703"/>
                  </a:lnTo>
                  <a:lnTo>
                    <a:pt x="1676527" y="290703"/>
                  </a:lnTo>
                  <a:lnTo>
                    <a:pt x="1867535" y="578739"/>
                  </a:lnTo>
                  <a:lnTo>
                    <a:pt x="1905000" y="578739"/>
                  </a:lnTo>
                  <a:lnTo>
                    <a:pt x="1704467" y="290703"/>
                  </a:lnTo>
                  <a:lnTo>
                    <a:pt x="1981200" y="290703"/>
                  </a:lnTo>
                  <a:close/>
                </a:path>
              </a:pathLst>
            </a:custGeom>
            <a:solidFill>
              <a:srgbClr val="403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78039" y="6352033"/>
              <a:ext cx="2725420" cy="120650"/>
            </a:xfrm>
            <a:custGeom>
              <a:avLst/>
              <a:gdLst/>
              <a:ahLst/>
              <a:cxnLst/>
              <a:rect l="l" t="t" r="r" b="b"/>
              <a:pathLst>
                <a:path w="2725420" h="120650">
                  <a:moveTo>
                    <a:pt x="2724911" y="0"/>
                  </a:moveTo>
                  <a:lnTo>
                    <a:pt x="0" y="0"/>
                  </a:lnTo>
                  <a:lnTo>
                    <a:pt x="0" y="120394"/>
                  </a:lnTo>
                  <a:lnTo>
                    <a:pt x="2724911" y="120394"/>
                  </a:lnTo>
                  <a:lnTo>
                    <a:pt x="2724911" y="0"/>
                  </a:lnTo>
                  <a:close/>
                </a:path>
              </a:pathLst>
            </a:custGeom>
            <a:solidFill>
              <a:srgbClr val="808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466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6007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22978" y="1532382"/>
            <a:ext cx="5581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360" dirty="0"/>
              <a:t>“ 感谢您今天花时间来了解乙型肝炎。</a:t>
            </a:r>
            <a:endParaRPr sz="21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885"/>
              </a:spcBef>
              <a:tabLst>
                <a:tab pos="1450975" algn="l"/>
                <a:tab pos="2138680" algn="l"/>
              </a:tabLst>
            </a:pPr>
            <a:r>
              <a:rPr spc="440" dirty="0"/>
              <a:t>请参</a:t>
            </a:r>
            <a:r>
              <a:rPr spc="-50" dirty="0"/>
              <a:t>考</a:t>
            </a:r>
            <a:r>
              <a:rPr dirty="0"/>
              <a:t>	</a:t>
            </a:r>
            <a:r>
              <a:rPr spc="145" dirty="0"/>
              <a:t>CDC</a:t>
            </a:r>
            <a:r>
              <a:rPr dirty="0"/>
              <a:t>	</a:t>
            </a:r>
            <a:r>
              <a:rPr spc="450" dirty="0"/>
              <a:t>和乙型肝炎基金</a:t>
            </a:r>
            <a:r>
              <a:rPr spc="-50" dirty="0"/>
              <a:t>会 </a:t>
            </a:r>
          </a:p>
          <a:p>
            <a:pPr marL="294005">
              <a:lnSpc>
                <a:spcPct val="100000"/>
              </a:lnSpc>
              <a:spcBef>
                <a:spcPts val="780"/>
              </a:spcBef>
            </a:pPr>
            <a:r>
              <a:rPr spc="-405" dirty="0"/>
              <a:t>( </a:t>
            </a:r>
            <a:r>
              <a:rPr spc="220" dirty="0"/>
              <a:t>Hepatitis</a:t>
            </a:r>
            <a:r>
              <a:rPr spc="480" dirty="0"/>
              <a:t> </a:t>
            </a:r>
            <a:r>
              <a:rPr dirty="0"/>
              <a:t>B</a:t>
            </a:r>
            <a:r>
              <a:rPr spc="505" dirty="0"/>
              <a:t> </a:t>
            </a:r>
            <a:r>
              <a:rPr spc="225" dirty="0"/>
              <a:t>Foundation</a:t>
            </a:r>
            <a:r>
              <a:rPr spc="70" dirty="0"/>
              <a:t>) 的情况</a:t>
            </a:r>
            <a:r>
              <a:rPr spc="-50" dirty="0"/>
              <a:t> </a:t>
            </a:r>
          </a:p>
          <a:p>
            <a:pPr marL="294005" marR="14604">
              <a:lnSpc>
                <a:spcPct val="131000"/>
              </a:lnSpc>
              <a:spcBef>
                <a:spcPts val="10"/>
              </a:spcBef>
            </a:pPr>
            <a:r>
              <a:rPr spc="340" dirty="0"/>
              <a:t>说明书， 了解有关乙型肝炎的更多</a:t>
            </a:r>
            <a:r>
              <a:rPr spc="-50" dirty="0"/>
              <a:t> </a:t>
            </a:r>
            <a:r>
              <a:rPr spc="445" dirty="0"/>
              <a:t>信息和寻找检测地点的资源。</a:t>
            </a: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pc="445" dirty="0"/>
          </a:p>
          <a:p>
            <a:pPr marL="12700">
              <a:lnSpc>
                <a:spcPct val="100000"/>
              </a:lnSpc>
            </a:pPr>
            <a:r>
              <a:rPr dirty="0"/>
              <a:t>（</a:t>
            </a:r>
            <a:r>
              <a:rPr spc="415" dirty="0"/>
              <a:t> 递给他们情况说明书和外卖卡。</a:t>
            </a:r>
            <a:r>
              <a:rPr spc="-50" dirty="0"/>
              <a:t>）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2978" y="5007610"/>
            <a:ext cx="5078095" cy="1284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  <a:spcBef>
                <a:spcPts val="90"/>
              </a:spcBef>
            </a:pPr>
            <a:r>
              <a:rPr sz="2100" spc="290" dirty="0">
                <a:solidFill>
                  <a:srgbClr val="082C6C"/>
                </a:solidFill>
                <a:latin typeface="SimSun"/>
                <a:cs typeface="SimSun"/>
              </a:rPr>
              <a:t>记得用我作为乙型肝炎信息资源， 并</a:t>
            </a:r>
            <a:r>
              <a:rPr sz="2100" spc="375" dirty="0">
                <a:solidFill>
                  <a:srgbClr val="082C6C"/>
                </a:solidFill>
                <a:latin typeface="SimSun"/>
                <a:cs typeface="SimSun"/>
              </a:rPr>
              <a:t>请鼓励其他人更多地了解乙型肝炎并</a:t>
            </a:r>
            <a:r>
              <a:rPr sz="2100" spc="125" dirty="0">
                <a:solidFill>
                  <a:srgbClr val="082C6C"/>
                </a:solidFill>
                <a:latin typeface="SimSun"/>
                <a:cs typeface="SimSun"/>
              </a:rPr>
              <a:t>接受检测！ ”</a:t>
            </a:r>
            <a:endParaRPr sz="210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1816607"/>
            <a:ext cx="3773424" cy="271881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2077ABD-0C25-9050-AF5D-1C8E12D6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7152770"/>
            <a:ext cx="9273372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本教育材料的部分制作使用了疾病控制和预防中心根据奖项 </a:t>
            </a:r>
            <a:r>
              <a:rPr kumimoji="0" lang="en-US" altLang="zh-CN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#5NU51PS005196-02 </a:t>
            </a:r>
            <a:r>
              <a:rPr kumimoji="0" lang="zh-CN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提供的资金</a:t>
            </a:r>
            <a:r>
              <a:rPr kumimoji="0" lang="zh-CN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7500" cy="7505700"/>
            <a:chOff x="0" y="0"/>
            <a:chExt cx="1047750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7499" cy="75056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7499" cy="7513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39" y="1673351"/>
              <a:ext cx="3349752" cy="24003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3819" y="1531137"/>
            <a:ext cx="5906135" cy="839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9095" marR="5080" indent="-2907030">
              <a:lnSpc>
                <a:spcPct val="118700"/>
              </a:lnSpc>
              <a:spcBef>
                <a:spcPts val="95"/>
              </a:spcBef>
            </a:pPr>
            <a:r>
              <a:rPr sz="2250" dirty="0">
                <a:solidFill>
                  <a:srgbClr val="092D6D"/>
                </a:solidFill>
                <a:latin typeface="Arial"/>
                <a:cs typeface="Arial"/>
              </a:rPr>
              <a:t>“</a:t>
            </a:r>
            <a:r>
              <a:rPr sz="2250" spc="-5" dirty="0">
                <a:solidFill>
                  <a:srgbClr val="092D6D"/>
                </a:solidFill>
                <a:latin typeface="MS Gothic"/>
                <a:cs typeface="MS Gothic"/>
              </a:rPr>
              <a:t>那么，您可能疑心</a:t>
            </a:r>
            <a:r>
              <a:rPr sz="2250" spc="-10" dirty="0">
                <a:solidFill>
                  <a:srgbClr val="092D6D"/>
                </a:solidFill>
                <a:latin typeface="Arial"/>
                <a:cs typeface="Arial"/>
              </a:rPr>
              <a:t>‘</a:t>
            </a:r>
            <a:r>
              <a:rPr sz="2250" spc="-20" dirty="0">
                <a:solidFill>
                  <a:srgbClr val="092D6D"/>
                </a:solidFill>
                <a:latin typeface="Microsoft JhengHei"/>
                <a:cs typeface="Microsoft JhengHei"/>
              </a:rPr>
              <a:t>为什么乙型肝炎与我有关？</a:t>
            </a:r>
            <a:r>
              <a:rPr sz="2250" spc="-50" dirty="0">
                <a:solidFill>
                  <a:srgbClr val="092D6D"/>
                </a:solidFill>
                <a:latin typeface="Microsoft JhengHei"/>
                <a:cs typeface="Microsoft JhengHei"/>
              </a:rPr>
              <a:t> </a:t>
            </a:r>
            <a:r>
              <a:rPr sz="2250" spc="-50" dirty="0">
                <a:solidFill>
                  <a:srgbClr val="092D6D"/>
                </a:solidFill>
                <a:latin typeface="Arial"/>
                <a:cs typeface="Arial"/>
              </a:rPr>
              <a:t>’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4482" y="2526055"/>
            <a:ext cx="590740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5"/>
              </a:spcBef>
            </a:pPr>
            <a:r>
              <a:rPr sz="2150" spc="-5" dirty="0">
                <a:solidFill>
                  <a:srgbClr val="092D6D"/>
                </a:solidFill>
                <a:latin typeface="MS Gothic"/>
                <a:cs typeface="MS Gothic"/>
              </a:rPr>
              <a:t>了解乙型肝炎很重要，因</a:t>
            </a:r>
            <a:r>
              <a:rPr sz="2150" spc="-5" dirty="0">
                <a:solidFill>
                  <a:srgbClr val="092D6D"/>
                </a:solidFill>
                <a:latin typeface="Microsoft JhengHei"/>
                <a:cs typeface="Microsoft JhengHei"/>
              </a:rPr>
              <a:t>为它是世界上最常见的</a:t>
            </a:r>
            <a:r>
              <a:rPr sz="2150" spc="-30" dirty="0">
                <a:solidFill>
                  <a:srgbClr val="092D6D"/>
                </a:solidFill>
                <a:latin typeface="Microsoft JhengHei"/>
                <a:cs typeface="Microsoft JhengHei"/>
              </a:rPr>
              <a:t>传染病之一。世界上有近</a:t>
            </a:r>
            <a:r>
              <a:rPr sz="2150" spc="-10" dirty="0">
                <a:solidFill>
                  <a:srgbClr val="092D6D"/>
                </a:solidFill>
                <a:latin typeface="Arial"/>
                <a:cs typeface="Arial"/>
              </a:rPr>
              <a:t>3</a:t>
            </a:r>
            <a:r>
              <a:rPr sz="2150" spc="-35" dirty="0">
                <a:solidFill>
                  <a:srgbClr val="092D6D"/>
                </a:solidFill>
                <a:latin typeface="Microsoft JhengHei"/>
                <a:cs typeface="Microsoft JhengHei"/>
              </a:rPr>
              <a:t>亿人患有乙型肝炎，亚</a:t>
            </a:r>
            <a:r>
              <a:rPr sz="2150" spc="-20" dirty="0">
                <a:solidFill>
                  <a:srgbClr val="092D6D"/>
                </a:solidFill>
                <a:latin typeface="MS Gothic"/>
                <a:cs typeface="MS Gothic"/>
              </a:rPr>
              <a:t>洲有</a:t>
            </a:r>
            <a:r>
              <a:rPr sz="2150" spc="-35" dirty="0">
                <a:solidFill>
                  <a:srgbClr val="092D6D"/>
                </a:solidFill>
                <a:latin typeface="Microsoft JhengHei"/>
                <a:cs typeface="Microsoft JhengHei"/>
              </a:rPr>
              <a:t>许多人患有乙型肝炎。</a:t>
            </a:r>
            <a:endParaRPr sz="215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4482" y="4321555"/>
            <a:ext cx="5492750" cy="8934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20" dirty="0">
                <a:solidFill>
                  <a:srgbClr val="092D6D"/>
                </a:solidFill>
                <a:latin typeface="MS Gothic"/>
                <a:cs typeface="MS Gothic"/>
              </a:rPr>
              <a:t>在美国，</a:t>
            </a:r>
            <a:r>
              <a:rPr sz="2150" spc="-35" dirty="0">
                <a:solidFill>
                  <a:srgbClr val="092D6D"/>
                </a:solidFill>
                <a:latin typeface="Microsoft JhengHei"/>
                <a:cs typeface="Microsoft JhengHei"/>
              </a:rPr>
              <a:t>亚裔美国人承受着乙型肝炎的负担，</a:t>
            </a:r>
            <a:endParaRPr sz="21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150" spc="-20" dirty="0">
                <a:solidFill>
                  <a:srgbClr val="092D6D"/>
                </a:solidFill>
                <a:latin typeface="MS Gothic"/>
                <a:cs typeface="MS Gothic"/>
              </a:rPr>
              <a:t>占全国</a:t>
            </a:r>
            <a:r>
              <a:rPr sz="2150" spc="-10" dirty="0">
                <a:solidFill>
                  <a:srgbClr val="092D6D"/>
                </a:solidFill>
                <a:latin typeface="Arial"/>
                <a:cs typeface="Arial"/>
              </a:rPr>
              <a:t>240</a:t>
            </a:r>
            <a:r>
              <a:rPr sz="2150" spc="-30" dirty="0">
                <a:solidFill>
                  <a:srgbClr val="092D6D"/>
                </a:solidFill>
                <a:latin typeface="MS Gothic"/>
                <a:cs typeface="MS Gothic"/>
              </a:rPr>
              <a:t>万人患有乙型肝炎的一半以上。</a:t>
            </a:r>
            <a:r>
              <a:rPr sz="2150" spc="-50" dirty="0">
                <a:solidFill>
                  <a:srgbClr val="092D6D"/>
                </a:solidFill>
                <a:latin typeface="Arial"/>
                <a:cs typeface="Arial"/>
              </a:rPr>
              <a:t>”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544" y="4247769"/>
            <a:ext cx="13608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latin typeface="MS Gothic"/>
                <a:cs typeface="MS Gothic"/>
              </a:rPr>
              <a:t>社区成</a:t>
            </a:r>
            <a:r>
              <a:rPr sz="1750" spc="-20" dirty="0">
                <a:latin typeface="Microsoft JhengHei"/>
                <a:cs typeface="Microsoft JhengHei"/>
              </a:rPr>
              <a:t>员看到</a:t>
            </a:r>
            <a:endParaRPr sz="175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544" y="1116330"/>
            <a:ext cx="113792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latin typeface="MS Gothic"/>
                <a:cs typeface="MS Gothic"/>
              </a:rPr>
              <a:t>教育者脚本</a:t>
            </a:r>
            <a:endParaRPr sz="1750">
              <a:latin typeface="MS Gothic"/>
              <a:cs typeface="MS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727" rIns="0" bIns="0" rtlCol="0">
            <a:spAutoFit/>
          </a:bodyPr>
          <a:lstStyle/>
          <a:p>
            <a:pPr marL="1774189">
              <a:lnSpc>
                <a:spcPct val="100000"/>
              </a:lnSpc>
              <a:spcBef>
                <a:spcPts val="95"/>
              </a:spcBef>
            </a:pPr>
            <a:r>
              <a:rPr sz="3050" b="1" spc="360" dirty="0">
                <a:latin typeface="SimSun"/>
                <a:cs typeface="SimSun"/>
              </a:rPr>
              <a:t>为什么乙型肝炎很常见？</a:t>
            </a:r>
            <a:endParaRPr sz="30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253998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4864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4240" y="1259314"/>
            <a:ext cx="5628640" cy="99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95"/>
              </a:spcBef>
            </a:pPr>
            <a:r>
              <a:rPr sz="2450" spc="-265" dirty="0"/>
              <a:t>“ 您 可 能 疑 心 ‘ 为 什 么 乙 型 肝 炎</a:t>
            </a:r>
            <a:r>
              <a:rPr sz="2450" spc="160" dirty="0"/>
              <a:t>很常见？ ’</a:t>
            </a:r>
            <a:endParaRPr sz="2450"/>
          </a:p>
        </p:txBody>
      </p:sp>
      <p:sp>
        <p:nvSpPr>
          <p:cNvPr id="5" name="object 5"/>
          <p:cNvSpPr txBox="1"/>
          <p:nvPr/>
        </p:nvSpPr>
        <p:spPr>
          <a:xfrm>
            <a:off x="4214240" y="2657202"/>
            <a:ext cx="6020435" cy="99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95"/>
              </a:spcBef>
            </a:pPr>
            <a:r>
              <a:rPr sz="2450" spc="-280" dirty="0">
                <a:solidFill>
                  <a:srgbClr val="082C6C"/>
                </a:solidFill>
                <a:latin typeface="SimSun"/>
                <a:cs typeface="SimSun"/>
              </a:rPr>
              <a:t>乙 型 肝 炎 在 世 界 上 已 存 在 数 千 年 ，</a:t>
            </a:r>
            <a:r>
              <a:rPr sz="2450" spc="505" dirty="0">
                <a:solidFill>
                  <a:srgbClr val="082C6C"/>
                </a:solidFill>
                <a:latin typeface="SimSun"/>
                <a:cs typeface="SimSun"/>
              </a:rPr>
              <a:t>并继续影响数百万人。</a:t>
            </a:r>
            <a:endParaRPr sz="245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4240" y="4054551"/>
            <a:ext cx="5647055" cy="196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</a:pPr>
            <a:r>
              <a:rPr sz="2450" spc="-270" dirty="0">
                <a:solidFill>
                  <a:srgbClr val="082C6C"/>
                </a:solidFill>
                <a:latin typeface="SimSun"/>
                <a:cs typeface="SimSun"/>
              </a:rPr>
              <a:t>由 于 乙 型 肝 炎 疫 苗 不 随 处 可 用 ，</a:t>
            </a:r>
            <a:r>
              <a:rPr sz="2450" spc="-265" dirty="0">
                <a:solidFill>
                  <a:srgbClr val="082C6C"/>
                </a:solidFill>
                <a:latin typeface="SimSun"/>
                <a:cs typeface="SimSun"/>
              </a:rPr>
              <a:t>而 且 由 于 如 何 病 毒 传 播 ， 好 多 婴</a:t>
            </a:r>
            <a:r>
              <a:rPr sz="2450" spc="-270" dirty="0">
                <a:solidFill>
                  <a:srgbClr val="082C6C"/>
                </a:solidFill>
                <a:latin typeface="SimSun"/>
                <a:cs typeface="SimSun"/>
              </a:rPr>
              <a:t>儿 、 幼 儿 和 成 人 都 被 传 染 ， 或 者</a:t>
            </a:r>
            <a:r>
              <a:rPr sz="2450" spc="484" dirty="0">
                <a:solidFill>
                  <a:srgbClr val="082C6C"/>
                </a:solidFill>
                <a:latin typeface="SimSun"/>
                <a:cs typeface="SimSun"/>
              </a:rPr>
              <a:t>面临传染的风险。”</a:t>
            </a:r>
            <a:endParaRPr sz="245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1685544"/>
            <a:ext cx="3663696" cy="2622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6421" y="2568988"/>
            <a:ext cx="5737225" cy="2434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450" i="1" spc="-520" dirty="0">
                <a:solidFill>
                  <a:srgbClr val="082C6C"/>
                </a:solidFill>
                <a:latin typeface="SimSun"/>
                <a:cs typeface="SimSun"/>
              </a:rPr>
              <a:t>乙型肝炎是一种病毒感染，可能</a:t>
            </a:r>
            <a:r>
              <a:rPr sz="3450" i="1" spc="-565" dirty="0">
                <a:solidFill>
                  <a:srgbClr val="082C6C"/>
                </a:solidFill>
                <a:latin typeface="SimSun"/>
                <a:cs typeface="SimSun"/>
              </a:rPr>
              <a:t> </a:t>
            </a:r>
            <a:r>
              <a:rPr sz="3450" i="1" spc="-470" dirty="0">
                <a:solidFill>
                  <a:srgbClr val="082C6C"/>
                </a:solidFill>
                <a:latin typeface="SimSun"/>
                <a:cs typeface="SimSun"/>
              </a:rPr>
              <a:t>导致严重的肝脏疾病，甚至肝癌。</a:t>
            </a:r>
            <a:endParaRPr sz="34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34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3450" i="1" spc="-495" dirty="0">
                <a:solidFill>
                  <a:srgbClr val="082C6C"/>
                </a:solidFill>
                <a:latin typeface="SimSun"/>
                <a:cs typeface="SimSun"/>
              </a:rPr>
              <a:t>您的肝脏对您的健康非常重要。</a:t>
            </a:r>
            <a:endParaRPr sz="3450">
              <a:latin typeface="SimSun"/>
              <a:cs typeface="SimSu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476230" cy="1598930"/>
            <a:chOff x="0" y="0"/>
            <a:chExt cx="10476230" cy="1598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598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6784"/>
              <a:ext cx="10475975" cy="11048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727" rIns="0" bIns="0" rtlCol="0">
            <a:spAutoFit/>
          </a:bodyPr>
          <a:lstStyle/>
          <a:p>
            <a:pPr marL="2094230">
              <a:lnSpc>
                <a:spcPct val="100000"/>
              </a:lnSpc>
              <a:spcBef>
                <a:spcPts val="95"/>
              </a:spcBef>
            </a:pPr>
            <a:r>
              <a:rPr sz="3650" b="1" spc="415" dirty="0">
                <a:latin typeface="SimSun"/>
                <a:cs typeface="SimSun"/>
              </a:rPr>
              <a:t>什么是乙型肝炎？</a:t>
            </a:r>
            <a:endParaRPr sz="3650">
              <a:latin typeface="SimSun"/>
              <a:cs typeface="SimSu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3736" y="1677922"/>
            <a:ext cx="3581400" cy="5828030"/>
            <a:chOff x="173736" y="1677922"/>
            <a:chExt cx="3581400" cy="58280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" y="1677922"/>
              <a:ext cx="3581400" cy="58277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0660" y="3445763"/>
              <a:ext cx="1812289" cy="1274445"/>
            </a:xfrm>
            <a:custGeom>
              <a:avLst/>
              <a:gdLst/>
              <a:ahLst/>
              <a:cxnLst/>
              <a:rect l="l" t="t" r="r" b="b"/>
              <a:pathLst>
                <a:path w="1812289" h="1274445">
                  <a:moveTo>
                    <a:pt x="675385" y="0"/>
                  </a:moveTo>
                  <a:lnTo>
                    <a:pt x="621410" y="635"/>
                  </a:lnTo>
                  <a:lnTo>
                    <a:pt x="567435" y="3810"/>
                  </a:lnTo>
                  <a:lnTo>
                    <a:pt x="514858" y="8889"/>
                  </a:lnTo>
                  <a:lnTo>
                    <a:pt x="462788" y="16510"/>
                  </a:lnTo>
                  <a:lnTo>
                    <a:pt x="411988" y="26035"/>
                  </a:lnTo>
                  <a:lnTo>
                    <a:pt x="363728" y="38100"/>
                  </a:lnTo>
                  <a:lnTo>
                    <a:pt x="318008" y="52705"/>
                  </a:lnTo>
                  <a:lnTo>
                    <a:pt x="274828" y="69214"/>
                  </a:lnTo>
                  <a:lnTo>
                    <a:pt x="235458" y="87630"/>
                  </a:lnTo>
                  <a:lnTo>
                    <a:pt x="199263" y="109347"/>
                  </a:lnTo>
                  <a:lnTo>
                    <a:pt x="168275" y="132841"/>
                  </a:lnTo>
                  <a:lnTo>
                    <a:pt x="118109" y="187451"/>
                  </a:lnTo>
                  <a:lnTo>
                    <a:pt x="97155" y="220472"/>
                  </a:lnTo>
                  <a:lnTo>
                    <a:pt x="78105" y="256032"/>
                  </a:lnTo>
                  <a:lnTo>
                    <a:pt x="61595" y="295528"/>
                  </a:lnTo>
                  <a:lnTo>
                    <a:pt x="46990" y="337438"/>
                  </a:lnTo>
                  <a:lnTo>
                    <a:pt x="34290" y="381253"/>
                  </a:lnTo>
                  <a:lnTo>
                    <a:pt x="24130" y="427609"/>
                  </a:lnTo>
                  <a:lnTo>
                    <a:pt x="15240" y="475361"/>
                  </a:lnTo>
                  <a:lnTo>
                    <a:pt x="8890" y="524256"/>
                  </a:lnTo>
                  <a:lnTo>
                    <a:pt x="3809" y="574421"/>
                  </a:lnTo>
                  <a:lnTo>
                    <a:pt x="1270" y="625221"/>
                  </a:lnTo>
                  <a:lnTo>
                    <a:pt x="0" y="676783"/>
                  </a:lnTo>
                  <a:lnTo>
                    <a:pt x="634" y="728218"/>
                  </a:lnTo>
                  <a:lnTo>
                    <a:pt x="3175" y="779018"/>
                  </a:lnTo>
                  <a:lnTo>
                    <a:pt x="7620" y="829310"/>
                  </a:lnTo>
                  <a:lnTo>
                    <a:pt x="13334" y="878205"/>
                  </a:lnTo>
                  <a:lnTo>
                    <a:pt x="20955" y="925830"/>
                  </a:lnTo>
                  <a:lnTo>
                    <a:pt x="29845" y="972185"/>
                  </a:lnTo>
                  <a:lnTo>
                    <a:pt x="40005" y="1016762"/>
                  </a:lnTo>
                  <a:lnTo>
                    <a:pt x="52070" y="1058672"/>
                  </a:lnTo>
                  <a:lnTo>
                    <a:pt x="66040" y="1097407"/>
                  </a:lnTo>
                  <a:lnTo>
                    <a:pt x="97155" y="1166622"/>
                  </a:lnTo>
                  <a:lnTo>
                    <a:pt x="133984" y="1220724"/>
                  </a:lnTo>
                  <a:lnTo>
                    <a:pt x="176529" y="1257554"/>
                  </a:lnTo>
                  <a:lnTo>
                    <a:pt x="222758" y="1274064"/>
                  </a:lnTo>
                  <a:lnTo>
                    <a:pt x="248158" y="1274064"/>
                  </a:lnTo>
                  <a:lnTo>
                    <a:pt x="303403" y="1263904"/>
                  </a:lnTo>
                  <a:lnTo>
                    <a:pt x="351028" y="1248664"/>
                  </a:lnTo>
                  <a:lnTo>
                    <a:pt x="391033" y="1228979"/>
                  </a:lnTo>
                  <a:lnTo>
                    <a:pt x="425322" y="1205484"/>
                  </a:lnTo>
                  <a:lnTo>
                    <a:pt x="454533" y="1178687"/>
                  </a:lnTo>
                  <a:lnTo>
                    <a:pt x="500888" y="1118997"/>
                  </a:lnTo>
                  <a:lnTo>
                    <a:pt x="576960" y="996950"/>
                  </a:lnTo>
                  <a:lnTo>
                    <a:pt x="622046" y="946785"/>
                  </a:lnTo>
                  <a:lnTo>
                    <a:pt x="683006" y="911860"/>
                  </a:lnTo>
                  <a:lnTo>
                    <a:pt x="734441" y="895350"/>
                  </a:lnTo>
                  <a:lnTo>
                    <a:pt x="782066" y="883285"/>
                  </a:lnTo>
                  <a:lnTo>
                    <a:pt x="826516" y="873125"/>
                  </a:lnTo>
                  <a:lnTo>
                    <a:pt x="867791" y="864235"/>
                  </a:lnTo>
                  <a:lnTo>
                    <a:pt x="906526" y="854075"/>
                  </a:lnTo>
                  <a:lnTo>
                    <a:pt x="943864" y="841375"/>
                  </a:lnTo>
                  <a:lnTo>
                    <a:pt x="979423" y="824230"/>
                  </a:lnTo>
                  <a:lnTo>
                    <a:pt x="1014348" y="799973"/>
                  </a:lnTo>
                  <a:lnTo>
                    <a:pt x="1048004" y="768223"/>
                  </a:lnTo>
                  <a:lnTo>
                    <a:pt x="1082294" y="726948"/>
                  </a:lnTo>
                  <a:lnTo>
                    <a:pt x="1141984" y="736473"/>
                  </a:lnTo>
                  <a:lnTo>
                    <a:pt x="1199134" y="739013"/>
                  </a:lnTo>
                  <a:lnTo>
                    <a:pt x="1255014" y="736473"/>
                  </a:lnTo>
                  <a:lnTo>
                    <a:pt x="1306957" y="728852"/>
                  </a:lnTo>
                  <a:lnTo>
                    <a:pt x="1356487" y="717423"/>
                  </a:lnTo>
                  <a:lnTo>
                    <a:pt x="1402207" y="702183"/>
                  </a:lnTo>
                  <a:lnTo>
                    <a:pt x="1443482" y="683768"/>
                  </a:lnTo>
                  <a:lnTo>
                    <a:pt x="1480947" y="664083"/>
                  </a:lnTo>
                  <a:lnTo>
                    <a:pt x="1539367" y="620776"/>
                  </a:lnTo>
                  <a:lnTo>
                    <a:pt x="1595247" y="557276"/>
                  </a:lnTo>
                  <a:lnTo>
                    <a:pt x="1635252" y="512825"/>
                  </a:lnTo>
                  <a:lnTo>
                    <a:pt x="1677670" y="467740"/>
                  </a:lnTo>
                  <a:lnTo>
                    <a:pt x="1718945" y="425703"/>
                  </a:lnTo>
                  <a:lnTo>
                    <a:pt x="1756410" y="390778"/>
                  </a:lnTo>
                  <a:lnTo>
                    <a:pt x="1787525" y="364744"/>
                  </a:lnTo>
                  <a:lnTo>
                    <a:pt x="1812289" y="338074"/>
                  </a:lnTo>
                  <a:lnTo>
                    <a:pt x="1797050" y="242697"/>
                  </a:lnTo>
                  <a:lnTo>
                    <a:pt x="1768475" y="213487"/>
                  </a:lnTo>
                  <a:lnTo>
                    <a:pt x="1731010" y="189991"/>
                  </a:lnTo>
                  <a:lnTo>
                    <a:pt x="1652270" y="165226"/>
                  </a:lnTo>
                  <a:lnTo>
                    <a:pt x="1611122" y="157607"/>
                  </a:lnTo>
                  <a:lnTo>
                    <a:pt x="1564132" y="150622"/>
                  </a:lnTo>
                  <a:lnTo>
                    <a:pt x="1512697" y="144907"/>
                  </a:lnTo>
                  <a:lnTo>
                    <a:pt x="1457452" y="139826"/>
                  </a:lnTo>
                  <a:lnTo>
                    <a:pt x="1400302" y="136016"/>
                  </a:lnTo>
                  <a:lnTo>
                    <a:pt x="1340612" y="132841"/>
                  </a:lnTo>
                  <a:lnTo>
                    <a:pt x="1280287" y="130937"/>
                  </a:lnTo>
                  <a:lnTo>
                    <a:pt x="1220089" y="130301"/>
                  </a:lnTo>
                  <a:lnTo>
                    <a:pt x="1160398" y="130301"/>
                  </a:lnTo>
                  <a:lnTo>
                    <a:pt x="1100709" y="87630"/>
                  </a:lnTo>
                  <a:lnTo>
                    <a:pt x="1064514" y="69850"/>
                  </a:lnTo>
                  <a:lnTo>
                    <a:pt x="1023873" y="53975"/>
                  </a:lnTo>
                  <a:lnTo>
                    <a:pt x="980694" y="39370"/>
                  </a:lnTo>
                  <a:lnTo>
                    <a:pt x="934339" y="27939"/>
                  </a:lnTo>
                  <a:lnTo>
                    <a:pt x="885571" y="17780"/>
                  </a:lnTo>
                  <a:lnTo>
                    <a:pt x="834771" y="10160"/>
                  </a:lnTo>
                  <a:lnTo>
                    <a:pt x="782701" y="4445"/>
                  </a:lnTo>
                  <a:lnTo>
                    <a:pt x="729360" y="1270"/>
                  </a:lnTo>
                  <a:lnTo>
                    <a:pt x="675385" y="0"/>
                  </a:lnTo>
                  <a:close/>
                </a:path>
              </a:pathLst>
            </a:custGeom>
            <a:solidFill>
              <a:srgbClr val="902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1244" y="3535679"/>
              <a:ext cx="1588135" cy="650875"/>
            </a:xfrm>
            <a:custGeom>
              <a:avLst/>
              <a:gdLst/>
              <a:ahLst/>
              <a:cxnLst/>
              <a:rect l="l" t="t" r="r" b="b"/>
              <a:pathLst>
                <a:path w="1588135" h="650875">
                  <a:moveTo>
                    <a:pt x="523240" y="48260"/>
                  </a:moveTo>
                  <a:lnTo>
                    <a:pt x="521335" y="31115"/>
                  </a:lnTo>
                  <a:lnTo>
                    <a:pt x="513080" y="16510"/>
                  </a:lnTo>
                  <a:lnTo>
                    <a:pt x="500380" y="5715"/>
                  </a:lnTo>
                  <a:lnTo>
                    <a:pt x="483235" y="635"/>
                  </a:lnTo>
                  <a:lnTo>
                    <a:pt x="476250" y="635"/>
                  </a:lnTo>
                  <a:lnTo>
                    <a:pt x="469900" y="0"/>
                  </a:lnTo>
                  <a:lnTo>
                    <a:pt x="442595" y="0"/>
                  </a:lnTo>
                  <a:lnTo>
                    <a:pt x="406400" y="2540"/>
                  </a:lnTo>
                  <a:lnTo>
                    <a:pt x="347980" y="14605"/>
                  </a:lnTo>
                  <a:lnTo>
                    <a:pt x="295275" y="32385"/>
                  </a:lnTo>
                  <a:lnTo>
                    <a:pt x="244475" y="57785"/>
                  </a:lnTo>
                  <a:lnTo>
                    <a:pt x="196215" y="90805"/>
                  </a:lnTo>
                  <a:lnTo>
                    <a:pt x="152400" y="129540"/>
                  </a:lnTo>
                  <a:lnTo>
                    <a:pt x="113665" y="173990"/>
                  </a:lnTo>
                  <a:lnTo>
                    <a:pt x="81280" y="222250"/>
                  </a:lnTo>
                  <a:lnTo>
                    <a:pt x="55880" y="273685"/>
                  </a:lnTo>
                  <a:lnTo>
                    <a:pt x="43815" y="304800"/>
                  </a:lnTo>
                  <a:lnTo>
                    <a:pt x="41910" y="308610"/>
                  </a:lnTo>
                  <a:lnTo>
                    <a:pt x="36195" y="326263"/>
                  </a:lnTo>
                  <a:lnTo>
                    <a:pt x="31750" y="338963"/>
                  </a:lnTo>
                  <a:lnTo>
                    <a:pt x="28575" y="352298"/>
                  </a:lnTo>
                  <a:lnTo>
                    <a:pt x="24765" y="365633"/>
                  </a:lnTo>
                  <a:lnTo>
                    <a:pt x="23495" y="371983"/>
                  </a:lnTo>
                  <a:lnTo>
                    <a:pt x="21590" y="378968"/>
                  </a:lnTo>
                  <a:lnTo>
                    <a:pt x="12065" y="431038"/>
                  </a:lnTo>
                  <a:lnTo>
                    <a:pt x="5715" y="482473"/>
                  </a:lnTo>
                  <a:lnTo>
                    <a:pt x="1905" y="533273"/>
                  </a:lnTo>
                  <a:lnTo>
                    <a:pt x="0" y="608838"/>
                  </a:lnTo>
                  <a:lnTo>
                    <a:pt x="1905" y="620903"/>
                  </a:lnTo>
                  <a:lnTo>
                    <a:pt x="7620" y="631698"/>
                  </a:lnTo>
                  <a:lnTo>
                    <a:pt x="15875" y="641223"/>
                  </a:lnTo>
                  <a:lnTo>
                    <a:pt x="26670" y="647573"/>
                  </a:lnTo>
                  <a:lnTo>
                    <a:pt x="43180" y="650748"/>
                  </a:lnTo>
                  <a:lnTo>
                    <a:pt x="59677" y="647573"/>
                  </a:lnTo>
                  <a:lnTo>
                    <a:pt x="100330" y="577088"/>
                  </a:lnTo>
                  <a:lnTo>
                    <a:pt x="116840" y="530098"/>
                  </a:lnTo>
                  <a:lnTo>
                    <a:pt x="132080" y="485013"/>
                  </a:lnTo>
                  <a:lnTo>
                    <a:pt x="151765" y="429768"/>
                  </a:lnTo>
                  <a:lnTo>
                    <a:pt x="156210" y="419608"/>
                  </a:lnTo>
                  <a:lnTo>
                    <a:pt x="160020" y="408813"/>
                  </a:lnTo>
                  <a:lnTo>
                    <a:pt x="168910" y="388493"/>
                  </a:lnTo>
                  <a:lnTo>
                    <a:pt x="176530" y="371983"/>
                  </a:lnTo>
                  <a:lnTo>
                    <a:pt x="180340" y="365633"/>
                  </a:lnTo>
                  <a:lnTo>
                    <a:pt x="182880" y="359283"/>
                  </a:lnTo>
                  <a:lnTo>
                    <a:pt x="215265" y="304800"/>
                  </a:lnTo>
                  <a:lnTo>
                    <a:pt x="239395" y="272415"/>
                  </a:lnTo>
                  <a:lnTo>
                    <a:pt x="266700" y="242570"/>
                  </a:lnTo>
                  <a:lnTo>
                    <a:pt x="297180" y="215900"/>
                  </a:lnTo>
                  <a:lnTo>
                    <a:pt x="329565" y="190500"/>
                  </a:lnTo>
                  <a:lnTo>
                    <a:pt x="364490" y="167005"/>
                  </a:lnTo>
                  <a:lnTo>
                    <a:pt x="401955" y="143510"/>
                  </a:lnTo>
                  <a:lnTo>
                    <a:pt x="421005" y="131445"/>
                  </a:lnTo>
                  <a:lnTo>
                    <a:pt x="440690" y="119380"/>
                  </a:lnTo>
                  <a:lnTo>
                    <a:pt x="461010" y="107950"/>
                  </a:lnTo>
                  <a:lnTo>
                    <a:pt x="481965" y="95250"/>
                  </a:lnTo>
                  <a:lnTo>
                    <a:pt x="502920" y="81915"/>
                  </a:lnTo>
                  <a:lnTo>
                    <a:pt x="504190" y="80645"/>
                  </a:lnTo>
                  <a:lnTo>
                    <a:pt x="511810" y="74295"/>
                  </a:lnTo>
                  <a:lnTo>
                    <a:pt x="517525" y="66675"/>
                  </a:lnTo>
                  <a:lnTo>
                    <a:pt x="521335" y="57785"/>
                  </a:lnTo>
                  <a:lnTo>
                    <a:pt x="523240" y="48260"/>
                  </a:lnTo>
                  <a:close/>
                </a:path>
                <a:path w="1588135" h="650875">
                  <a:moveTo>
                    <a:pt x="1080643" y="39370"/>
                  </a:moveTo>
                  <a:lnTo>
                    <a:pt x="1073658" y="40005"/>
                  </a:lnTo>
                  <a:lnTo>
                    <a:pt x="1059053" y="40005"/>
                  </a:lnTo>
                  <a:lnTo>
                    <a:pt x="1057783" y="78740"/>
                  </a:lnTo>
                  <a:lnTo>
                    <a:pt x="1055243" y="121920"/>
                  </a:lnTo>
                  <a:lnTo>
                    <a:pt x="1052068" y="168910"/>
                  </a:lnTo>
                  <a:lnTo>
                    <a:pt x="1047623" y="218440"/>
                  </a:lnTo>
                  <a:lnTo>
                    <a:pt x="1042543" y="270510"/>
                  </a:lnTo>
                  <a:lnTo>
                    <a:pt x="1036828" y="323723"/>
                  </a:lnTo>
                  <a:lnTo>
                    <a:pt x="1030478" y="378333"/>
                  </a:lnTo>
                  <a:lnTo>
                    <a:pt x="1013968" y="486283"/>
                  </a:lnTo>
                  <a:lnTo>
                    <a:pt x="1003808" y="538353"/>
                  </a:lnTo>
                  <a:lnTo>
                    <a:pt x="993013" y="588518"/>
                  </a:lnTo>
                  <a:lnTo>
                    <a:pt x="980948" y="636143"/>
                  </a:lnTo>
                  <a:lnTo>
                    <a:pt x="994283" y="639318"/>
                  </a:lnTo>
                  <a:lnTo>
                    <a:pt x="1006983" y="641223"/>
                  </a:lnTo>
                  <a:lnTo>
                    <a:pt x="1020318" y="643763"/>
                  </a:lnTo>
                  <a:lnTo>
                    <a:pt x="1033653" y="645033"/>
                  </a:lnTo>
                  <a:lnTo>
                    <a:pt x="1043813" y="582803"/>
                  </a:lnTo>
                  <a:lnTo>
                    <a:pt x="1052703" y="518033"/>
                  </a:lnTo>
                  <a:lnTo>
                    <a:pt x="1059688" y="451993"/>
                  </a:lnTo>
                  <a:lnTo>
                    <a:pt x="1065403" y="385953"/>
                  </a:lnTo>
                  <a:lnTo>
                    <a:pt x="1069848" y="321945"/>
                  </a:lnTo>
                  <a:lnTo>
                    <a:pt x="1073658" y="260985"/>
                  </a:lnTo>
                  <a:lnTo>
                    <a:pt x="1076198" y="204470"/>
                  </a:lnTo>
                  <a:lnTo>
                    <a:pt x="1078103" y="153670"/>
                  </a:lnTo>
                  <a:lnTo>
                    <a:pt x="1079373" y="110490"/>
                  </a:lnTo>
                  <a:lnTo>
                    <a:pt x="1080643" y="52070"/>
                  </a:lnTo>
                  <a:lnTo>
                    <a:pt x="1080643" y="39370"/>
                  </a:lnTo>
                  <a:close/>
                </a:path>
                <a:path w="1588135" h="650875">
                  <a:moveTo>
                    <a:pt x="1588008" y="146050"/>
                  </a:moveTo>
                  <a:lnTo>
                    <a:pt x="1557528" y="127000"/>
                  </a:lnTo>
                  <a:lnTo>
                    <a:pt x="1553083" y="125730"/>
                  </a:lnTo>
                  <a:lnTo>
                    <a:pt x="1548638" y="125095"/>
                  </a:lnTo>
                  <a:lnTo>
                    <a:pt x="1541018" y="123190"/>
                  </a:lnTo>
                  <a:lnTo>
                    <a:pt x="1532763" y="121920"/>
                  </a:lnTo>
                  <a:lnTo>
                    <a:pt x="1524508" y="120015"/>
                  </a:lnTo>
                  <a:lnTo>
                    <a:pt x="1464183" y="110490"/>
                  </a:lnTo>
                  <a:lnTo>
                    <a:pt x="1452118" y="109220"/>
                  </a:lnTo>
                  <a:lnTo>
                    <a:pt x="1440053" y="107315"/>
                  </a:lnTo>
                  <a:lnTo>
                    <a:pt x="1415288" y="104775"/>
                  </a:lnTo>
                  <a:lnTo>
                    <a:pt x="1403223" y="102870"/>
                  </a:lnTo>
                  <a:lnTo>
                    <a:pt x="1367028" y="99060"/>
                  </a:lnTo>
                  <a:lnTo>
                    <a:pt x="1318768" y="94615"/>
                  </a:lnTo>
                  <a:lnTo>
                    <a:pt x="1257808" y="90170"/>
                  </a:lnTo>
                  <a:lnTo>
                    <a:pt x="1233678" y="89535"/>
                  </a:lnTo>
                  <a:lnTo>
                    <a:pt x="1184148" y="94615"/>
                  </a:lnTo>
                  <a:lnTo>
                    <a:pt x="1158113" y="120015"/>
                  </a:lnTo>
                  <a:lnTo>
                    <a:pt x="1158113" y="133985"/>
                  </a:lnTo>
                  <a:lnTo>
                    <a:pt x="1208278" y="163830"/>
                  </a:lnTo>
                  <a:lnTo>
                    <a:pt x="1255903" y="166370"/>
                  </a:lnTo>
                  <a:lnTo>
                    <a:pt x="1524165" y="165849"/>
                  </a:lnTo>
                  <a:lnTo>
                    <a:pt x="1544193" y="166370"/>
                  </a:lnTo>
                  <a:lnTo>
                    <a:pt x="1560068" y="166370"/>
                  </a:lnTo>
                  <a:lnTo>
                    <a:pt x="1563243" y="167005"/>
                  </a:lnTo>
                  <a:lnTo>
                    <a:pt x="1568958" y="167005"/>
                  </a:lnTo>
                  <a:lnTo>
                    <a:pt x="1577213" y="167640"/>
                  </a:lnTo>
                  <a:lnTo>
                    <a:pt x="1579118" y="165735"/>
                  </a:lnTo>
                  <a:lnTo>
                    <a:pt x="1585468" y="161290"/>
                  </a:lnTo>
                  <a:lnTo>
                    <a:pt x="1587373" y="153035"/>
                  </a:lnTo>
                  <a:lnTo>
                    <a:pt x="1588008" y="146050"/>
                  </a:lnTo>
                  <a:close/>
                </a:path>
              </a:pathLst>
            </a:custGeom>
            <a:solidFill>
              <a:srgbClr val="C64E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42466"/>
            <a:ext cx="139700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10" dirty="0">
                <a:latin typeface="SimSun"/>
                <a:cs typeface="SimSun"/>
              </a:rPr>
              <a:t>教育者脚本</a:t>
            </a:r>
            <a:r>
              <a:rPr sz="1750" spc="-50" dirty="0">
                <a:latin typeface="SimSun"/>
                <a:cs typeface="SimSun"/>
              </a:rPr>
              <a:t> 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486402"/>
            <a:ext cx="15436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229" dirty="0">
                <a:latin typeface="SimSun"/>
                <a:cs typeface="SimSun"/>
              </a:rPr>
              <a:t>社区成员看到</a:t>
            </a:r>
            <a:endParaRPr sz="175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4240" y="830021"/>
            <a:ext cx="5983605" cy="1481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</a:pPr>
            <a:r>
              <a:rPr sz="2450" spc="340" dirty="0"/>
              <a:t>“ 乙型肝炎是由乙型肝炎病毒引起的</a:t>
            </a:r>
            <a:r>
              <a:rPr sz="2450" spc="250" dirty="0"/>
              <a:t>病毒感染。 如果不及时诊断， 随着时</a:t>
            </a:r>
            <a:r>
              <a:rPr sz="2450" spc="350" dirty="0"/>
              <a:t>间的推移， 可能会导致肝损伤或肝癌</a:t>
            </a:r>
            <a:endParaRPr sz="2450"/>
          </a:p>
        </p:txBody>
      </p:sp>
      <p:sp>
        <p:nvSpPr>
          <p:cNvPr id="5" name="object 5"/>
          <p:cNvSpPr txBox="1"/>
          <p:nvPr/>
        </p:nvSpPr>
        <p:spPr>
          <a:xfrm>
            <a:off x="4214240" y="2710537"/>
            <a:ext cx="5949950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900"/>
              </a:lnSpc>
              <a:spcBef>
                <a:spcPts val="100"/>
              </a:spcBef>
            </a:pPr>
            <a:r>
              <a:rPr sz="2450" spc="-285" dirty="0">
                <a:solidFill>
                  <a:srgbClr val="082C6C"/>
                </a:solidFill>
                <a:latin typeface="SimSun"/>
                <a:cs typeface="SimSun"/>
              </a:rPr>
              <a:t>保 持 肝 脏 健 康 非 常 重 要 ， 因 为 它 在体 内 发 挥 许 多 作 用 。</a:t>
            </a:r>
            <a:endParaRPr sz="245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4240" y="4108807"/>
            <a:ext cx="5955030" cy="148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2450" spc="-280" dirty="0">
                <a:solidFill>
                  <a:srgbClr val="082C6C"/>
                </a:solidFill>
                <a:latin typeface="SimSun"/>
                <a:cs typeface="SimSun"/>
              </a:rPr>
              <a:t>它 帮 助 消 化 食 物 、 调 节 能 量 、 分 解</a:t>
            </a:r>
            <a:r>
              <a:rPr sz="2450" spc="-295" dirty="0">
                <a:solidFill>
                  <a:srgbClr val="082C6C"/>
                </a:solidFill>
                <a:latin typeface="SimSun"/>
                <a:cs typeface="SimSun"/>
              </a:rPr>
              <a:t>毒 素 、 抵 抗 感 染 、 处 理 药 物 、 储 存</a:t>
            </a:r>
            <a:r>
              <a:rPr sz="2450" spc="-285" dirty="0">
                <a:solidFill>
                  <a:srgbClr val="082C6C"/>
                </a:solidFill>
                <a:latin typeface="SimSun"/>
                <a:cs typeface="SimSun"/>
              </a:rPr>
              <a:t>维 生 素 并 帮 助 您 凝 血 ！</a:t>
            </a:r>
            <a:endParaRPr sz="245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5013" y="6171691"/>
            <a:ext cx="533336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275" dirty="0">
                <a:solidFill>
                  <a:srgbClr val="082C6C"/>
                </a:solidFill>
                <a:latin typeface="SimSun"/>
                <a:cs typeface="SimSun"/>
              </a:rPr>
              <a:t>没有肝脏， 人们就无法生存 。”</a:t>
            </a:r>
            <a:endParaRPr sz="2450">
              <a:latin typeface="SimSun"/>
              <a:cs typeface="SimSu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1804416"/>
            <a:ext cx="3505200" cy="2517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3752" y="6256020"/>
            <a:ext cx="1610995" cy="581025"/>
            <a:chOff x="8683752" y="6256020"/>
            <a:chExt cx="1610995" cy="581025"/>
          </a:xfrm>
        </p:grpSpPr>
        <p:sp>
          <p:nvSpPr>
            <p:cNvPr id="3" name="object 3"/>
            <p:cNvSpPr/>
            <p:nvPr/>
          </p:nvSpPr>
          <p:spPr>
            <a:xfrm>
              <a:off x="9721596" y="6534912"/>
              <a:ext cx="573405" cy="160020"/>
            </a:xfrm>
            <a:custGeom>
              <a:avLst/>
              <a:gdLst/>
              <a:ahLst/>
              <a:cxnLst/>
              <a:rect l="l" t="t" r="r" b="b"/>
              <a:pathLst>
                <a:path w="573404" h="160020">
                  <a:moveTo>
                    <a:pt x="283082" y="0"/>
                  </a:moveTo>
                  <a:lnTo>
                    <a:pt x="256412" y="3810"/>
                  </a:lnTo>
                  <a:lnTo>
                    <a:pt x="231012" y="14605"/>
                  </a:lnTo>
                  <a:lnTo>
                    <a:pt x="210057" y="31115"/>
                  </a:lnTo>
                  <a:lnTo>
                    <a:pt x="193548" y="53340"/>
                  </a:lnTo>
                  <a:lnTo>
                    <a:pt x="185927" y="51435"/>
                  </a:lnTo>
                  <a:lnTo>
                    <a:pt x="177673" y="50165"/>
                  </a:lnTo>
                  <a:lnTo>
                    <a:pt x="161798" y="48895"/>
                  </a:lnTo>
                  <a:lnTo>
                    <a:pt x="121157" y="52705"/>
                  </a:lnTo>
                  <a:lnTo>
                    <a:pt x="87629" y="65405"/>
                  </a:lnTo>
                  <a:lnTo>
                    <a:pt x="63500" y="85090"/>
                  </a:lnTo>
                  <a:lnTo>
                    <a:pt x="53339" y="109855"/>
                  </a:lnTo>
                  <a:lnTo>
                    <a:pt x="52704" y="117475"/>
                  </a:lnTo>
                  <a:lnTo>
                    <a:pt x="54609" y="125730"/>
                  </a:lnTo>
                  <a:lnTo>
                    <a:pt x="58420" y="133350"/>
                  </a:lnTo>
                  <a:lnTo>
                    <a:pt x="41275" y="137160"/>
                  </a:lnTo>
                  <a:lnTo>
                    <a:pt x="25400" y="142875"/>
                  </a:lnTo>
                  <a:lnTo>
                    <a:pt x="11429" y="151130"/>
                  </a:lnTo>
                  <a:lnTo>
                    <a:pt x="0" y="160020"/>
                  </a:lnTo>
                  <a:lnTo>
                    <a:pt x="573024" y="160020"/>
                  </a:lnTo>
                  <a:lnTo>
                    <a:pt x="566674" y="140335"/>
                  </a:lnTo>
                  <a:lnTo>
                    <a:pt x="551433" y="123825"/>
                  </a:lnTo>
                  <a:lnTo>
                    <a:pt x="528574" y="111760"/>
                  </a:lnTo>
                  <a:lnTo>
                    <a:pt x="501269" y="106680"/>
                  </a:lnTo>
                  <a:lnTo>
                    <a:pt x="482853" y="84455"/>
                  </a:lnTo>
                  <a:lnTo>
                    <a:pt x="460121" y="66675"/>
                  </a:lnTo>
                  <a:lnTo>
                    <a:pt x="432815" y="55245"/>
                  </a:lnTo>
                  <a:lnTo>
                    <a:pt x="402971" y="50165"/>
                  </a:lnTo>
                  <a:lnTo>
                    <a:pt x="387730" y="50165"/>
                  </a:lnTo>
                  <a:lnTo>
                    <a:pt x="380110" y="50800"/>
                  </a:lnTo>
                  <a:lnTo>
                    <a:pt x="372490" y="52070"/>
                  </a:lnTo>
                  <a:lnTo>
                    <a:pt x="356615" y="30480"/>
                  </a:lnTo>
                  <a:lnTo>
                    <a:pt x="335025" y="13970"/>
                  </a:lnTo>
                  <a:lnTo>
                    <a:pt x="310260" y="3810"/>
                  </a:lnTo>
                  <a:lnTo>
                    <a:pt x="283082" y="0"/>
                  </a:lnTo>
                  <a:close/>
                </a:path>
              </a:pathLst>
            </a:custGeom>
            <a:solidFill>
              <a:srgbClr val="ADE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34500" y="6256020"/>
              <a:ext cx="585470" cy="581025"/>
            </a:xfrm>
            <a:custGeom>
              <a:avLst/>
              <a:gdLst/>
              <a:ahLst/>
              <a:cxnLst/>
              <a:rect l="l" t="t" r="r" b="b"/>
              <a:pathLst>
                <a:path w="585470" h="581025">
                  <a:moveTo>
                    <a:pt x="299974" y="0"/>
                  </a:moveTo>
                  <a:lnTo>
                    <a:pt x="292861" y="0"/>
                  </a:lnTo>
                  <a:lnTo>
                    <a:pt x="271272" y="634"/>
                  </a:lnTo>
                  <a:lnTo>
                    <a:pt x="228726" y="6984"/>
                  </a:lnTo>
                  <a:lnTo>
                    <a:pt x="187451" y="19672"/>
                  </a:lnTo>
                  <a:lnTo>
                    <a:pt x="148717" y="37439"/>
                  </a:lnTo>
                  <a:lnTo>
                    <a:pt x="112522" y="61556"/>
                  </a:lnTo>
                  <a:lnTo>
                    <a:pt x="80645" y="90106"/>
                  </a:lnTo>
                  <a:lnTo>
                    <a:pt x="53340" y="123113"/>
                  </a:lnTo>
                  <a:lnTo>
                    <a:pt x="31115" y="159918"/>
                  </a:lnTo>
                  <a:lnTo>
                    <a:pt x="15240" y="199262"/>
                  </a:lnTo>
                  <a:lnTo>
                    <a:pt x="4445" y="240499"/>
                  </a:lnTo>
                  <a:lnTo>
                    <a:pt x="0" y="283019"/>
                  </a:lnTo>
                  <a:lnTo>
                    <a:pt x="0" y="290639"/>
                  </a:lnTo>
                  <a:lnTo>
                    <a:pt x="8890" y="361073"/>
                  </a:lnTo>
                  <a:lnTo>
                    <a:pt x="22225" y="401688"/>
                  </a:lnTo>
                  <a:lnTo>
                    <a:pt x="41909" y="439762"/>
                  </a:lnTo>
                  <a:lnTo>
                    <a:pt x="66675" y="474662"/>
                  </a:lnTo>
                  <a:lnTo>
                    <a:pt x="96520" y="505764"/>
                  </a:lnTo>
                  <a:lnTo>
                    <a:pt x="130301" y="531774"/>
                  </a:lnTo>
                  <a:lnTo>
                    <a:pt x="167767" y="552716"/>
                  </a:lnTo>
                  <a:lnTo>
                    <a:pt x="207772" y="568591"/>
                  </a:lnTo>
                  <a:lnTo>
                    <a:pt x="249681" y="577468"/>
                  </a:lnTo>
                  <a:lnTo>
                    <a:pt x="292861" y="580643"/>
                  </a:lnTo>
                  <a:lnTo>
                    <a:pt x="314578" y="580008"/>
                  </a:lnTo>
                  <a:lnTo>
                    <a:pt x="357124" y="573658"/>
                  </a:lnTo>
                  <a:lnTo>
                    <a:pt x="397764" y="561606"/>
                  </a:lnTo>
                  <a:lnTo>
                    <a:pt x="437133" y="543204"/>
                  </a:lnTo>
                  <a:lnTo>
                    <a:pt x="472694" y="519722"/>
                  </a:lnTo>
                  <a:lnTo>
                    <a:pt x="504571" y="490537"/>
                  </a:lnTo>
                  <a:lnTo>
                    <a:pt x="531876" y="457530"/>
                  </a:lnTo>
                  <a:lnTo>
                    <a:pt x="554101" y="420725"/>
                  </a:lnTo>
                  <a:lnTo>
                    <a:pt x="570610" y="381380"/>
                  </a:lnTo>
                  <a:lnTo>
                    <a:pt x="580771" y="340131"/>
                  </a:lnTo>
                  <a:lnTo>
                    <a:pt x="585216" y="297624"/>
                  </a:lnTo>
                  <a:lnTo>
                    <a:pt x="585216" y="290639"/>
                  </a:lnTo>
                  <a:lnTo>
                    <a:pt x="578230" y="226542"/>
                  </a:lnTo>
                  <a:lnTo>
                    <a:pt x="565530" y="185927"/>
                  </a:lnTo>
                  <a:lnTo>
                    <a:pt x="547116" y="147218"/>
                  </a:lnTo>
                  <a:lnTo>
                    <a:pt x="523621" y="111683"/>
                  </a:lnTo>
                  <a:lnTo>
                    <a:pt x="494410" y="79959"/>
                  </a:lnTo>
                  <a:lnTo>
                    <a:pt x="461264" y="52666"/>
                  </a:lnTo>
                  <a:lnTo>
                    <a:pt x="424433" y="31089"/>
                  </a:lnTo>
                  <a:lnTo>
                    <a:pt x="384428" y="14592"/>
                  </a:lnTo>
                  <a:lnTo>
                    <a:pt x="342519" y="4444"/>
                  </a:lnTo>
                  <a:lnTo>
                    <a:pt x="29997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3752" y="6545580"/>
              <a:ext cx="1015365" cy="281940"/>
            </a:xfrm>
            <a:custGeom>
              <a:avLst/>
              <a:gdLst/>
              <a:ahLst/>
              <a:cxnLst/>
              <a:rect l="l" t="t" r="r" b="b"/>
              <a:pathLst>
                <a:path w="1015365" h="281940">
                  <a:moveTo>
                    <a:pt x="513588" y="0"/>
                  </a:moveTo>
                  <a:lnTo>
                    <a:pt x="465200" y="6337"/>
                  </a:lnTo>
                  <a:lnTo>
                    <a:pt x="421386" y="24714"/>
                  </a:lnTo>
                  <a:lnTo>
                    <a:pt x="383921" y="53848"/>
                  </a:lnTo>
                  <a:lnTo>
                    <a:pt x="354583" y="92506"/>
                  </a:lnTo>
                  <a:lnTo>
                    <a:pt x="341883" y="90601"/>
                  </a:lnTo>
                  <a:lnTo>
                    <a:pt x="327914" y="89331"/>
                  </a:lnTo>
                  <a:lnTo>
                    <a:pt x="314578" y="88696"/>
                  </a:lnTo>
                  <a:lnTo>
                    <a:pt x="301244" y="88696"/>
                  </a:lnTo>
                  <a:lnTo>
                    <a:pt x="248539" y="97574"/>
                  </a:lnTo>
                  <a:lnTo>
                    <a:pt x="200151" y="118478"/>
                  </a:lnTo>
                  <a:lnTo>
                    <a:pt x="159512" y="148894"/>
                  </a:lnTo>
                  <a:lnTo>
                    <a:pt x="127762" y="188175"/>
                  </a:lnTo>
                  <a:lnTo>
                    <a:pt x="78231" y="197675"/>
                  </a:lnTo>
                  <a:lnTo>
                    <a:pt x="38100" y="217944"/>
                  </a:lnTo>
                  <a:lnTo>
                    <a:pt x="10795" y="247091"/>
                  </a:lnTo>
                  <a:lnTo>
                    <a:pt x="0" y="281940"/>
                  </a:lnTo>
                  <a:lnTo>
                    <a:pt x="1014983" y="281940"/>
                  </a:lnTo>
                  <a:lnTo>
                    <a:pt x="995299" y="266103"/>
                  </a:lnTo>
                  <a:lnTo>
                    <a:pt x="970533" y="252158"/>
                  </a:lnTo>
                  <a:lnTo>
                    <a:pt x="942467" y="241388"/>
                  </a:lnTo>
                  <a:lnTo>
                    <a:pt x="911987" y="233781"/>
                  </a:lnTo>
                  <a:lnTo>
                    <a:pt x="916431" y="223647"/>
                  </a:lnTo>
                  <a:lnTo>
                    <a:pt x="919606" y="213512"/>
                  </a:lnTo>
                  <a:lnTo>
                    <a:pt x="920876" y="203377"/>
                  </a:lnTo>
                  <a:lnTo>
                    <a:pt x="908176" y="157124"/>
                  </a:lnTo>
                  <a:lnTo>
                    <a:pt x="879601" y="127342"/>
                  </a:lnTo>
                  <a:lnTo>
                    <a:pt x="837692" y="103911"/>
                  </a:lnTo>
                  <a:lnTo>
                    <a:pt x="786129" y="89966"/>
                  </a:lnTo>
                  <a:lnTo>
                    <a:pt x="727709" y="86169"/>
                  </a:lnTo>
                  <a:lnTo>
                    <a:pt x="713740" y="86804"/>
                  </a:lnTo>
                  <a:lnTo>
                    <a:pt x="685800" y="90601"/>
                  </a:lnTo>
                  <a:lnTo>
                    <a:pt x="672465" y="93129"/>
                  </a:lnTo>
                  <a:lnTo>
                    <a:pt x="643763" y="54483"/>
                  </a:lnTo>
                  <a:lnTo>
                    <a:pt x="606298" y="25336"/>
                  </a:lnTo>
                  <a:lnTo>
                    <a:pt x="561848" y="6337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ADE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546843" y="5978652"/>
            <a:ext cx="36195" cy="172720"/>
          </a:xfrm>
          <a:custGeom>
            <a:avLst/>
            <a:gdLst/>
            <a:ahLst/>
            <a:cxnLst/>
            <a:rect l="l" t="t" r="r" b="b"/>
            <a:pathLst>
              <a:path w="36195" h="172720">
                <a:moveTo>
                  <a:pt x="12064" y="0"/>
                </a:moveTo>
                <a:lnTo>
                  <a:pt x="7620" y="635"/>
                </a:lnTo>
                <a:lnTo>
                  <a:pt x="5714" y="635"/>
                </a:lnTo>
                <a:lnTo>
                  <a:pt x="3809" y="1905"/>
                </a:lnTo>
                <a:lnTo>
                  <a:pt x="634" y="5080"/>
                </a:lnTo>
                <a:lnTo>
                  <a:pt x="0" y="7620"/>
                </a:lnTo>
                <a:lnTo>
                  <a:pt x="0" y="9525"/>
                </a:lnTo>
                <a:lnTo>
                  <a:pt x="20320" y="165100"/>
                </a:lnTo>
                <a:lnTo>
                  <a:pt x="20954" y="167640"/>
                </a:lnTo>
                <a:lnTo>
                  <a:pt x="22225" y="170180"/>
                </a:lnTo>
                <a:lnTo>
                  <a:pt x="27304" y="172720"/>
                </a:lnTo>
                <a:lnTo>
                  <a:pt x="30479" y="172720"/>
                </a:lnTo>
                <a:lnTo>
                  <a:pt x="35559" y="168910"/>
                </a:lnTo>
                <a:lnTo>
                  <a:pt x="36195" y="166370"/>
                </a:lnTo>
                <a:lnTo>
                  <a:pt x="35559" y="163195"/>
                </a:lnTo>
                <a:lnTo>
                  <a:pt x="15875" y="8255"/>
                </a:lnTo>
                <a:lnTo>
                  <a:pt x="15875" y="3810"/>
                </a:lnTo>
                <a:lnTo>
                  <a:pt x="120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8435" y="6061836"/>
            <a:ext cx="100330" cy="1479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5750" y="6185027"/>
            <a:ext cx="140461" cy="1149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9885" y="6365366"/>
            <a:ext cx="165862" cy="6477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052559" y="6489827"/>
            <a:ext cx="173990" cy="29845"/>
          </a:xfrm>
          <a:custGeom>
            <a:avLst/>
            <a:gdLst/>
            <a:ahLst/>
            <a:cxnLst/>
            <a:rect l="l" t="t" r="r" b="b"/>
            <a:pathLst>
              <a:path w="173990" h="29845">
                <a:moveTo>
                  <a:pt x="9525" y="0"/>
                </a:moveTo>
                <a:lnTo>
                  <a:pt x="3810" y="0"/>
                </a:lnTo>
                <a:lnTo>
                  <a:pt x="635" y="3175"/>
                </a:lnTo>
                <a:lnTo>
                  <a:pt x="0" y="6985"/>
                </a:lnTo>
                <a:lnTo>
                  <a:pt x="0" y="12065"/>
                </a:lnTo>
                <a:lnTo>
                  <a:pt x="3810" y="15240"/>
                </a:lnTo>
                <a:lnTo>
                  <a:pt x="7620" y="15240"/>
                </a:lnTo>
                <a:lnTo>
                  <a:pt x="169037" y="29845"/>
                </a:lnTo>
                <a:lnTo>
                  <a:pt x="172847" y="26670"/>
                </a:lnTo>
                <a:lnTo>
                  <a:pt x="172847" y="22225"/>
                </a:lnTo>
                <a:lnTo>
                  <a:pt x="173482" y="17780"/>
                </a:lnTo>
                <a:lnTo>
                  <a:pt x="170307" y="13970"/>
                </a:lnTo>
                <a:lnTo>
                  <a:pt x="165862" y="13335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71785" y="6747636"/>
            <a:ext cx="152527" cy="965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8602" y="6912736"/>
            <a:ext cx="80645" cy="1600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48773" y="6926706"/>
            <a:ext cx="66801" cy="16446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8203" y="4369968"/>
            <a:ext cx="1250950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7520" marR="5080" indent="-464820">
              <a:lnSpc>
                <a:spcPct val="108200"/>
              </a:lnSpc>
              <a:spcBef>
                <a:spcPts val="95"/>
              </a:spcBef>
            </a:pPr>
            <a:r>
              <a:rPr sz="1950" spc="325" dirty="0">
                <a:latin typeface="SimSun"/>
                <a:cs typeface="SimSun"/>
              </a:rPr>
              <a:t>健康的肝</a:t>
            </a:r>
            <a:r>
              <a:rPr sz="1950" spc="-50" dirty="0">
                <a:latin typeface="SimSun"/>
                <a:cs typeface="SimSun"/>
              </a:rPr>
              <a:t> 脏</a:t>
            </a:r>
            <a:endParaRPr sz="19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7797" y="3938443"/>
            <a:ext cx="1737995" cy="14401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5080" algn="ctr">
              <a:lnSpc>
                <a:spcPct val="116799"/>
              </a:lnSpc>
              <a:spcBef>
                <a:spcPts val="70"/>
              </a:spcBef>
            </a:pPr>
            <a:r>
              <a:rPr sz="1850" spc="-10" dirty="0">
                <a:latin typeface="SimSun"/>
                <a:cs typeface="SimSun"/>
              </a:rPr>
              <a:t>轻微炎症会引起</a:t>
            </a:r>
            <a:r>
              <a:rPr sz="1850" spc="-50" dirty="0">
                <a:latin typeface="SimSun"/>
                <a:cs typeface="SimSun"/>
              </a:rPr>
              <a:t> </a:t>
            </a:r>
            <a:r>
              <a:rPr sz="1850" spc="65" dirty="0">
                <a:latin typeface="SimSun"/>
                <a:cs typeface="SimSun"/>
              </a:rPr>
              <a:t>“纤维化”（</a:t>
            </a:r>
            <a:r>
              <a:rPr sz="2050" i="1" spc="-100" dirty="0">
                <a:latin typeface="SimSun"/>
                <a:cs typeface="SimSun"/>
              </a:rPr>
              <a:t>肝</a:t>
            </a:r>
            <a:r>
              <a:rPr sz="2050" i="1" spc="-204" dirty="0">
                <a:latin typeface="SimSun"/>
                <a:cs typeface="SimSun"/>
              </a:rPr>
              <a:t>组织有一点点疤</a:t>
            </a:r>
            <a:r>
              <a:rPr sz="2050" i="1" spc="-245" dirty="0">
                <a:latin typeface="SimSun"/>
                <a:cs typeface="SimSun"/>
              </a:rPr>
              <a:t>痕</a:t>
            </a:r>
            <a:r>
              <a:rPr sz="1850" spc="-60" dirty="0">
                <a:latin typeface="SimSun"/>
                <a:cs typeface="SimSun"/>
              </a:rPr>
              <a:t>）</a:t>
            </a:r>
            <a:endParaRPr sz="18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9639" y="3891009"/>
            <a:ext cx="211709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 algn="just">
              <a:lnSpc>
                <a:spcPct val="130000"/>
              </a:lnSpc>
              <a:spcBef>
                <a:spcPts val="100"/>
              </a:spcBef>
            </a:pPr>
            <a:r>
              <a:rPr sz="1850" spc="345" dirty="0">
                <a:latin typeface="SimSun"/>
                <a:cs typeface="SimSun"/>
              </a:rPr>
              <a:t>大量炎症会引起</a:t>
            </a:r>
            <a:r>
              <a:rPr sz="1850" spc="-10" dirty="0">
                <a:latin typeface="SimSun"/>
                <a:cs typeface="SimSun"/>
              </a:rPr>
              <a:t> </a:t>
            </a:r>
            <a:r>
              <a:rPr sz="1850" spc="45" dirty="0">
                <a:latin typeface="SimSun"/>
                <a:cs typeface="SimSun"/>
              </a:rPr>
              <a:t>“ 肝硬化” </a:t>
            </a:r>
            <a:r>
              <a:rPr sz="1850" dirty="0">
                <a:latin typeface="SimSun"/>
                <a:cs typeface="SimSun"/>
              </a:rPr>
              <a:t>（</a:t>
            </a:r>
            <a:r>
              <a:rPr sz="1850" spc="-245" dirty="0">
                <a:latin typeface="SimSun"/>
                <a:cs typeface="SimSun"/>
              </a:rPr>
              <a:t> 肝</a:t>
            </a:r>
            <a:r>
              <a:rPr sz="1850" spc="220" dirty="0">
                <a:latin typeface="SimSun"/>
                <a:cs typeface="SimSun"/>
              </a:rPr>
              <a:t>组织有很多疤痕</a:t>
            </a:r>
            <a:r>
              <a:rPr sz="1850" spc="-20" dirty="0">
                <a:latin typeface="SimSun"/>
                <a:cs typeface="SimSun"/>
              </a:rPr>
              <a:t>）</a:t>
            </a:r>
            <a:endParaRPr sz="185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98917" y="3887876"/>
            <a:ext cx="2034539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5080" indent="-140335">
              <a:lnSpc>
                <a:spcPct val="130800"/>
              </a:lnSpc>
              <a:spcBef>
                <a:spcPts val="95"/>
              </a:spcBef>
            </a:pPr>
            <a:r>
              <a:rPr sz="1950" spc="285" dirty="0">
                <a:latin typeface="SimSun"/>
                <a:cs typeface="SimSun"/>
              </a:rPr>
              <a:t>长期感染乙型肝</a:t>
            </a:r>
            <a:r>
              <a:rPr sz="1950" spc="275" dirty="0">
                <a:latin typeface="SimSun"/>
                <a:cs typeface="SimSun"/>
              </a:rPr>
              <a:t>炎可导致肝癌</a:t>
            </a:r>
            <a:endParaRPr sz="195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0022" y="6113226"/>
            <a:ext cx="7277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40" dirty="0">
                <a:latin typeface="SimSun"/>
                <a:cs typeface="SimSun"/>
              </a:rPr>
              <a:t>现在接受乙型肝炎检测可能帮助预防未来的肝脏并发症！</a:t>
            </a:r>
            <a:endParaRPr sz="2800">
              <a:latin typeface="SimSun"/>
              <a:cs typeface="SimSu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38800" y="2683764"/>
            <a:ext cx="4438015" cy="1289685"/>
            <a:chOff x="5638800" y="2683764"/>
            <a:chExt cx="4438015" cy="128968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00" y="2699004"/>
              <a:ext cx="1905000" cy="9997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2439" y="2683764"/>
              <a:ext cx="1984248" cy="128930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46442" y="3181350"/>
              <a:ext cx="723900" cy="114300"/>
            </a:xfrm>
            <a:custGeom>
              <a:avLst/>
              <a:gdLst/>
              <a:ahLst/>
              <a:cxnLst/>
              <a:rect l="l" t="t" r="r" b="b"/>
              <a:pathLst>
                <a:path w="723900" h="114300">
                  <a:moveTo>
                    <a:pt x="0" y="56387"/>
                  </a:moveTo>
                  <a:lnTo>
                    <a:pt x="723900" y="56387"/>
                  </a:lnTo>
                </a:path>
                <a:path w="723900" h="114300">
                  <a:moveTo>
                    <a:pt x="647700" y="0"/>
                  </a:moveTo>
                  <a:lnTo>
                    <a:pt x="723900" y="57150"/>
                  </a:lnTo>
                  <a:lnTo>
                    <a:pt x="647700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967227" y="2763011"/>
            <a:ext cx="2499360" cy="867410"/>
            <a:chOff x="2967227" y="2763011"/>
            <a:chExt cx="2499360" cy="86741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67227" y="2763011"/>
              <a:ext cx="1752600" cy="86715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25161" y="3160013"/>
              <a:ext cx="723900" cy="114300"/>
            </a:xfrm>
            <a:custGeom>
              <a:avLst/>
              <a:gdLst/>
              <a:ahLst/>
              <a:cxnLst/>
              <a:rect l="l" t="t" r="r" b="b"/>
              <a:pathLst>
                <a:path w="723900" h="114300">
                  <a:moveTo>
                    <a:pt x="0" y="56387"/>
                  </a:moveTo>
                  <a:lnTo>
                    <a:pt x="723900" y="56387"/>
                  </a:lnTo>
                </a:path>
                <a:path w="723900" h="114300">
                  <a:moveTo>
                    <a:pt x="647700" y="0"/>
                  </a:moveTo>
                  <a:lnTo>
                    <a:pt x="722376" y="57150"/>
                  </a:lnTo>
                  <a:lnTo>
                    <a:pt x="647700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08788" y="2778251"/>
            <a:ext cx="2583180" cy="1103630"/>
            <a:chOff x="208788" y="2778251"/>
            <a:chExt cx="2583180" cy="110363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788" y="2778251"/>
              <a:ext cx="1827276" cy="110337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49017" y="3140201"/>
              <a:ext cx="723900" cy="114300"/>
            </a:xfrm>
            <a:custGeom>
              <a:avLst/>
              <a:gdLst/>
              <a:ahLst/>
              <a:cxnLst/>
              <a:rect l="l" t="t" r="r" b="b"/>
              <a:pathLst>
                <a:path w="723900" h="114300">
                  <a:moveTo>
                    <a:pt x="0" y="57912"/>
                  </a:moveTo>
                  <a:lnTo>
                    <a:pt x="723900" y="57912"/>
                  </a:lnTo>
                </a:path>
                <a:path w="723900" h="114300">
                  <a:moveTo>
                    <a:pt x="647700" y="0"/>
                  </a:moveTo>
                  <a:lnTo>
                    <a:pt x="723900" y="57150"/>
                  </a:lnTo>
                  <a:lnTo>
                    <a:pt x="647700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1980" y="6012179"/>
            <a:ext cx="1046988" cy="1095756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0" y="0"/>
            <a:ext cx="10476230" cy="1623060"/>
            <a:chOff x="0" y="0"/>
            <a:chExt cx="10476230" cy="162306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10475975" cy="16230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216408"/>
              <a:ext cx="10475975" cy="1152144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48818" y="411226"/>
            <a:ext cx="943038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spc="85" dirty="0">
                <a:latin typeface="SimSun"/>
                <a:cs typeface="SimSun"/>
              </a:rPr>
              <a:t>随 着 时 间 的 推 移， 乙型肝炎会导致肝损伤和肝癌</a:t>
            </a:r>
            <a:endParaRPr sz="28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BD63FCCD77B4AB5B77DD2A79B32F5" ma:contentTypeVersion="23" ma:contentTypeDescription="Create a new document." ma:contentTypeScope="" ma:versionID="62406a92cb580f6837212ae4167d22bc">
  <xsd:schema xmlns:xsd="http://www.w3.org/2001/XMLSchema" xmlns:xs="http://www.w3.org/2001/XMLSchema" xmlns:p="http://schemas.microsoft.com/office/2006/metadata/properties" xmlns:ns2="eb3dec5b-8042-4135-97f9-ac6b58103169" xmlns:ns3="cbbceabd-8ed1-4fbb-aaca-f7be0d7237e7" targetNamespace="http://schemas.microsoft.com/office/2006/metadata/properties" ma:root="true" ma:fieldsID="273c22627cdf94371f9f21e978c276b6" ns2:_="" ns3:_="">
    <xsd:import namespace="eb3dec5b-8042-4135-97f9-ac6b58103169"/>
    <xsd:import namespace="cbbceabd-8ed1-4fbb-aaca-f7be0d7237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s" minOccurs="0"/>
                <xsd:element ref="ns2:MoreNotes" minOccurs="0"/>
                <xsd:element ref="ns2:MediaServiceObjectDetectorVersions" minOccurs="0"/>
                <xsd:element ref="ns2:Person" minOccurs="0"/>
                <xsd:element ref="ns2:SummaryPara" minOccurs="0"/>
                <xsd:element ref="ns2:Them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dec5b-8042-4135-97f9-ac6b58103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e54a96-2e66-4dab-be84-39d0a1611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oreNotes" ma:index="25" nillable="true" ma:displayName="Quotes/More Notes" ma:format="Dropdown" ma:internalName="MoreNotes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erson" ma:index="27" nillable="true" ma:displayName="Person" ma:description="Fiona started reading this" ma:format="Dropdown" ma:internalName="Person">
      <xsd:simpleType>
        <xsd:restriction base="dms:Text">
          <xsd:maxLength value="255"/>
        </xsd:restriction>
      </xsd:simpleType>
    </xsd:element>
    <xsd:element name="SummaryPara" ma:index="28" nillable="true" ma:displayName="Summary Para" ma:format="Dropdown" ma:internalName="SummaryPara">
      <xsd:simpleType>
        <xsd:restriction base="dms:Note">
          <xsd:maxLength value="255"/>
        </xsd:restriction>
      </xsd:simpleType>
    </xsd:element>
    <xsd:element name="Theme" ma:index="29" nillable="true" ma:displayName="Theme" ma:format="Dropdown" ma:internalName="Theme">
      <xsd:simpleType>
        <xsd:restriction base="dms:Note">
          <xsd:maxLength value="255"/>
        </xsd:restriction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ceabd-8ed1-4fbb-aaca-f7be0d7237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d476a9-c601-4d12-b9ba-59084cc9e50b}" ma:internalName="TaxCatchAll" ma:showField="CatchAllData" ma:web="cbbceabd-8ed1-4fbb-aaca-f7be0d7237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bceabd-8ed1-4fbb-aaca-f7be0d7237e7" xsi:nil="true"/>
    <lcf76f155ced4ddcb4097134ff3c332f xmlns="eb3dec5b-8042-4135-97f9-ac6b58103169">
      <Terms xmlns="http://schemas.microsoft.com/office/infopath/2007/PartnerControls"/>
    </lcf76f155ced4ddcb4097134ff3c332f>
    <MoreNotes xmlns="eb3dec5b-8042-4135-97f9-ac6b58103169" xsi:nil="true"/>
    <Notes xmlns="eb3dec5b-8042-4135-97f9-ac6b58103169" xsi:nil="true"/>
    <Theme xmlns="eb3dec5b-8042-4135-97f9-ac6b58103169" xsi:nil="true"/>
    <Person xmlns="eb3dec5b-8042-4135-97f9-ac6b58103169" xsi:nil="true"/>
    <SummaryPara xmlns="eb3dec5b-8042-4135-97f9-ac6b58103169" xsi:nil="true"/>
  </documentManagement>
</p:properties>
</file>

<file path=customXml/itemProps1.xml><?xml version="1.0" encoding="utf-8"?>
<ds:datastoreItem xmlns:ds="http://schemas.openxmlformats.org/officeDocument/2006/customXml" ds:itemID="{0F342148-8025-48AD-AA5E-F05D2BBCF5D4}"/>
</file>

<file path=customXml/itemProps2.xml><?xml version="1.0" encoding="utf-8"?>
<ds:datastoreItem xmlns:ds="http://schemas.openxmlformats.org/officeDocument/2006/customXml" ds:itemID="{9FA52C18-671D-4789-99A8-16EB0BC05342}"/>
</file>

<file path=customXml/itemProps3.xml><?xml version="1.0" encoding="utf-8"?>
<ds:datastoreItem xmlns:ds="http://schemas.openxmlformats.org/officeDocument/2006/customXml" ds:itemID="{C7BEBA39-B989-49DC-BF26-57D24408BC2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929</Words>
  <Application>Microsoft Office PowerPoint</Application>
  <PresentationFormat>Custom</PresentationFormat>
  <Paragraphs>223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Microsoft JhengHei</vt:lpstr>
      <vt:lpstr>Microsoft YaHei</vt:lpstr>
      <vt:lpstr>MS Gothic</vt:lpstr>
      <vt:lpstr>SimSun</vt:lpstr>
      <vt:lpstr>Arial</vt:lpstr>
      <vt:lpstr>inherit</vt:lpstr>
      <vt:lpstr>Symbol</vt:lpstr>
      <vt:lpstr>Office Theme</vt:lpstr>
      <vt:lpstr>PowerPoint Presentation</vt:lpstr>
      <vt:lpstr>“今天我们将讨论乙型肝炎：您需要了解什么才能保持自己、亲人和社区的健康。</vt:lpstr>
      <vt:lpstr>乙型肝炎是世界上最常见的传染之一</vt:lpstr>
      <vt:lpstr>“那么，您可能疑心‘为什么乙型肝炎与我有关？ ’</vt:lpstr>
      <vt:lpstr>为什么乙型肝炎很常见？</vt:lpstr>
      <vt:lpstr>“ 您 可 能 疑 心 ‘ 为 什 么 乙 型 肝 炎很常见？ ’</vt:lpstr>
      <vt:lpstr>什么是乙型肝炎？</vt:lpstr>
      <vt:lpstr>“ 乙型肝炎是由乙型肝炎病毒引起的病毒感染。 如果不及时诊断， 随着时间的推移， 可能会导致肝损伤或肝癌</vt:lpstr>
      <vt:lpstr>随 着 时 间 的 推 移， 乙型肝炎会导致肝损伤和肝癌</vt:lpstr>
      <vt:lpstr>“ 如 果 有 人 不 知 道 自 己 感染 了 乙 型 肝 炎 ， 随 着 时 间的 推 移 ， 乙 型 肝 炎 可 能 会导致肝损伤。</vt:lpstr>
      <vt:lpstr>不到 10% 的慢性乙型肝炎感染者有症状</vt:lpstr>
      <vt:lpstr>“您可能疑心乙型肝炎的症状。实际上</vt:lpstr>
      <vt:lpstr>有人可以通过以下方式感染乙型肝炎：</vt:lpstr>
      <vt:lpstr>“由于出生时中发生的血液交换，乙型肝炎最常见地从受感染的母亲传播给婴儿。它还可以通过接触受感染的血液和性液传播。</vt:lpstr>
      <vt:lpstr>大多数人在很小的时候就被感染。</vt:lpstr>
      <vt:lpstr>PowerPoint Presentation</vt:lpstr>
      <vt:lpstr>乙型肝炎不会通过以下方式传播：</vt:lpstr>
      <vt:lpstr>“重要的是要意识到，对于乙型肝炎如何传</vt:lpstr>
      <vt:lpstr>好消息：通过检测和看医生可以预防肝脏问题，含肝癌。</vt:lpstr>
      <vt:lpstr>PowerPoint Presentation</vt:lpstr>
      <vt:lpstr>如果有人发现自己患有乙型肝炎， 他们可以通过以下方式保持健康：</vt:lpstr>
      <vt:lpstr>“ 如果某人乙型肝炎检测呈阳性，</vt:lpstr>
      <vt:lpstr>慢性乙型肝炎没有治疗方法</vt:lpstr>
      <vt:lpstr>“ 您 可 能 听 说 过 可 能 “ 治 愈 ”慢性乙型肝炎。 草药和传统</vt:lpstr>
      <vt:lpstr>乙型肝炎有有效的治疗方法。</vt:lpstr>
      <vt:lpstr>“ 好消息是， 乙型肝炎有非常有效的治疗方法。</vt:lpstr>
      <vt:lpstr>这些是事实：</vt:lpstr>
      <vt:lpstr>“ 乙型肝炎是一种复杂的病毒， 了解对它的常见误解非常重要。</vt:lpstr>
      <vt:lpstr>为什么人们应该接受乙型肝炎检测？</vt:lpstr>
      <vt:lpstr>“ 那么， 为什么人们应该接受乙型肝炎检测呢？</vt:lpstr>
      <vt:lpstr>现在您知道接受乙型肝炎检测有多重要了. . . . . .</vt:lpstr>
      <vt:lpstr>“现在您知道接受乙型肝炎检测有多重要......制定一个接受检测的计划！</vt:lpstr>
      <vt:lpstr>讨论问题</vt:lpstr>
      <vt:lpstr>PowerPoint Presentation</vt:lpstr>
      <vt:lpstr>PowerPoint Presentation</vt:lpstr>
      <vt:lpstr>“ 感谢您今天花时间来了解乙型肝炎。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Flipchart</dc:title>
  <dc:creator>Shreya Koirala</dc:creator>
  <cp:keywords>DAFgq5Mqm_U,BAB0gbvrsJ8</cp:keywords>
  <cp:lastModifiedBy>Shreya Koirala</cp:lastModifiedBy>
  <cp:revision>3</cp:revision>
  <dcterms:created xsi:type="dcterms:W3CDTF">2023-09-07T15:12:24Z</dcterms:created>
  <dcterms:modified xsi:type="dcterms:W3CDTF">2023-09-07T15:42:30Z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2023-09-07T00:00:00Z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0x0101005A6BD63FCCD77B4AB5B77DD2A79B32F5</vt:lpwstr>
  </property>
</Properties>
</file>